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2.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3.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4.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5.xml" ContentType="application/vnd.openxmlformats-officedocument.presentationml.notesSlide+xml"/>
  <Override PartName="/ppt/tags/tag125.xml" ContentType="application/vnd.openxmlformats-officedocument.presentationml.tags+xml"/>
  <Override PartName="/ppt/notesSlides/notesSlide6.xml" ContentType="application/vnd.openxmlformats-officedocument.presentationml.notesSlide+xml"/>
  <Override PartName="/ppt/tags/tag126.xml" ContentType="application/vnd.openxmlformats-officedocument.presentationml.tags+xml"/>
  <Override PartName="/ppt/notesSlides/notesSlide7.xml" ContentType="application/vnd.openxmlformats-officedocument.presentationml.notesSlide+xml"/>
  <Override PartName="/ppt/tags/tag127.xml" ContentType="application/vnd.openxmlformats-officedocument.presentationml.tags+xml"/>
  <Override PartName="/ppt/notesSlides/notesSlide8.xml" ContentType="application/vnd.openxmlformats-officedocument.presentationml.notesSlide+xml"/>
  <Override PartName="/ppt/tags/tag128.xml" ContentType="application/vnd.openxmlformats-officedocument.presentationml.tags+xml"/>
  <Override PartName="/ppt/tags/tag129.xml" ContentType="application/vnd.openxmlformats-officedocument.presentationml.tags+xml"/>
  <Override PartName="/ppt/notesSlides/notesSlide9.xml" ContentType="application/vnd.openxmlformats-officedocument.presentationml.notesSlide+xml"/>
  <Override PartName="/ppt/tags/tag130.xml" ContentType="application/vnd.openxmlformats-officedocument.presentationml.tags+xml"/>
  <Override PartName="/ppt/notesSlides/notesSlide10.xml" ContentType="application/vnd.openxmlformats-officedocument.presentationml.notesSlide+xml"/>
  <Override PartName="/ppt/tags/tag131.xml" ContentType="application/vnd.openxmlformats-officedocument.presentationml.tags+xml"/>
  <Override PartName="/ppt/notesSlides/notesSlide11.xml" ContentType="application/vnd.openxmlformats-officedocument.presentationml.notesSlide+xml"/>
  <Override PartName="/ppt/tags/tag132.xml" ContentType="application/vnd.openxmlformats-officedocument.presentationml.tags+xml"/>
  <Override PartName="/ppt/notesSlides/notesSlide12.xml" ContentType="application/vnd.openxmlformats-officedocument.presentationml.notesSlide+xml"/>
  <Override PartName="/ppt/tags/tag133.xml" ContentType="application/vnd.openxmlformats-officedocument.presentationml.tags+xml"/>
  <Override PartName="/ppt/notesSlides/notesSlide13.xml" ContentType="application/vnd.openxmlformats-officedocument.presentationml.notesSlide+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notesSlides/notesSlide14.xml" ContentType="application/vnd.openxmlformats-officedocument.presentationml.notesSlide+xml"/>
  <Override PartName="/ppt/tags/tag137.xml" ContentType="application/vnd.openxmlformats-officedocument.presentationml.tags+xml"/>
  <Override PartName="/ppt/notesSlides/notesSlide15.xml" ContentType="application/vnd.openxmlformats-officedocument.presentationml.notesSlide+xml"/>
  <Override PartName="/ppt/tags/tag138.xml" ContentType="application/vnd.openxmlformats-officedocument.presentationml.tags+xml"/>
  <Override PartName="/ppt/notesSlides/notesSlide16.xml" ContentType="application/vnd.openxmlformats-officedocument.presentationml.notesSlide+xml"/>
  <Override PartName="/ppt/tags/tag139.xml" ContentType="application/vnd.openxmlformats-officedocument.presentationml.tags+xml"/>
  <Override PartName="/ppt/notesSlides/notesSlide17.xml" ContentType="application/vnd.openxmlformats-officedocument.presentationml.notesSlide+xml"/>
  <Override PartName="/ppt/tags/tag140.xml" ContentType="application/vnd.openxmlformats-officedocument.presentationml.tags+xml"/>
  <Override PartName="/ppt/notesSlides/notesSlide18.xml" ContentType="application/vnd.openxmlformats-officedocument.presentationml.notesSlide+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notesSlides/notesSlide19.xml" ContentType="application/vnd.openxmlformats-officedocument.presentationml.notesSlide+xml"/>
  <Override PartName="/ppt/tags/tag147.xml" ContentType="application/vnd.openxmlformats-officedocument.presentationml.tags+xml"/>
  <Override PartName="/ppt/notesSlides/notesSlide20.xml" ContentType="application/vnd.openxmlformats-officedocument.presentationml.notesSlide+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notesSlides/notesSlide21.xml" ContentType="application/vnd.openxmlformats-officedocument.presentationml.notesSlide+xml"/>
  <Override PartName="/ppt/tags/tag153.xml" ContentType="application/vnd.openxmlformats-officedocument.presentationml.tags+xml"/>
  <Override PartName="/ppt/notesSlides/notesSlide22.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notesSlides/notesSlide23.xml" ContentType="application/vnd.openxmlformats-officedocument.presentationml.notesSlide+xml"/>
  <Override PartName="/ppt/tags/tag160.xml" ContentType="application/vnd.openxmlformats-officedocument.presentationml.tags+xml"/>
  <Override PartName="/ppt/tags/tag161.xml" ContentType="application/vnd.openxmlformats-officedocument.presentationml.tags+xml"/>
  <Override PartName="/ppt/notesSlides/notesSlide24.xml" ContentType="application/vnd.openxmlformats-officedocument.presentationml.notesSlide+xml"/>
  <Override PartName="/ppt/tags/tag162.xml" ContentType="application/vnd.openxmlformats-officedocument.presentationml.tags+xml"/>
  <Override PartName="/ppt/notesSlides/notesSlide25.xml" ContentType="application/vnd.openxmlformats-officedocument.presentationml.notesSlide+xml"/>
  <Override PartName="/ppt/tags/tag163.xml" ContentType="application/vnd.openxmlformats-officedocument.presentationml.tags+xml"/>
  <Override PartName="/ppt/notesSlides/notesSlide26.xml" ContentType="application/vnd.openxmlformats-officedocument.presentationml.notesSlide+xml"/>
  <Override PartName="/ppt/tags/tag164.xml" ContentType="application/vnd.openxmlformats-officedocument.presentationml.tags+xml"/>
  <Override PartName="/ppt/notesSlides/notesSlide27.xml" ContentType="application/vnd.openxmlformats-officedocument.presentationml.notesSlide+xml"/>
  <Override PartName="/ppt/tags/tag165.xml" ContentType="application/vnd.openxmlformats-officedocument.presentationml.tags+xml"/>
  <Override PartName="/ppt/notesSlides/notesSlide28.xml" ContentType="application/vnd.openxmlformats-officedocument.presentationml.notesSlide+xml"/>
  <Override PartName="/ppt/tags/tag166.xml" ContentType="application/vnd.openxmlformats-officedocument.presentationml.tags+xml"/>
  <Override PartName="/ppt/tags/tag167.xml" ContentType="application/vnd.openxmlformats-officedocument.presentationml.tags+xml"/>
  <Override PartName="/ppt/notesSlides/notesSlide29.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46"/>
  </p:notesMasterIdLst>
  <p:handoutMasterIdLst>
    <p:handoutMasterId r:id="rId47"/>
  </p:handoutMasterIdLst>
  <p:sldIdLst>
    <p:sldId id="256" r:id="rId2"/>
    <p:sldId id="311" r:id="rId3"/>
    <p:sldId id="337" r:id="rId4"/>
    <p:sldId id="339" r:id="rId5"/>
    <p:sldId id="340" r:id="rId6"/>
    <p:sldId id="341" r:id="rId7"/>
    <p:sldId id="342" r:id="rId8"/>
    <p:sldId id="371" r:id="rId9"/>
    <p:sldId id="312" r:id="rId10"/>
    <p:sldId id="317" r:id="rId11"/>
    <p:sldId id="343" r:id="rId12"/>
    <p:sldId id="364" r:id="rId13"/>
    <p:sldId id="318" r:id="rId14"/>
    <p:sldId id="316" r:id="rId15"/>
    <p:sldId id="344" r:id="rId16"/>
    <p:sldId id="319" r:id="rId17"/>
    <p:sldId id="349" r:id="rId18"/>
    <p:sldId id="350" r:id="rId19"/>
    <p:sldId id="351" r:id="rId20"/>
    <p:sldId id="352" r:id="rId21"/>
    <p:sldId id="353" r:id="rId22"/>
    <p:sldId id="365" r:id="rId23"/>
    <p:sldId id="345" r:id="rId24"/>
    <p:sldId id="347" r:id="rId25"/>
    <p:sldId id="362" r:id="rId26"/>
    <p:sldId id="348" r:id="rId27"/>
    <p:sldId id="363" r:id="rId28"/>
    <p:sldId id="372" r:id="rId29"/>
    <p:sldId id="375" r:id="rId30"/>
    <p:sldId id="373" r:id="rId31"/>
    <p:sldId id="376" r:id="rId32"/>
    <p:sldId id="374" r:id="rId33"/>
    <p:sldId id="366" r:id="rId34"/>
    <p:sldId id="354" r:id="rId35"/>
    <p:sldId id="355" r:id="rId36"/>
    <p:sldId id="356" r:id="rId37"/>
    <p:sldId id="357" r:id="rId38"/>
    <p:sldId id="358" r:id="rId39"/>
    <p:sldId id="359" r:id="rId40"/>
    <p:sldId id="367" r:id="rId41"/>
    <p:sldId id="361" r:id="rId42"/>
    <p:sldId id="368" r:id="rId43"/>
    <p:sldId id="360" r:id="rId44"/>
    <p:sldId id="273" r:id="rId45"/>
  </p:sldIdLst>
  <p:sldSz cx="9144000" cy="5143500" type="screen16x9"/>
  <p:notesSz cx="6858000" cy="9144000"/>
  <p:embeddedFontLst>
    <p:embeddedFont>
      <p:font typeface="Barlow" panose="00000500000000000000" pitchFamily="2" charset="0"/>
      <p:regular r:id="rId48"/>
      <p:bold r:id="rId49"/>
      <p:italic r:id="rId50"/>
      <p:boldItalic r:id="rId51"/>
    </p:embeddedFont>
    <p:embeddedFont>
      <p:font typeface="Montserrat" panose="00000500000000000000" pitchFamily="2"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聖喆 周" initials="聖周" lastIdx="1" clrIdx="0">
    <p:extLst>
      <p:ext uri="{19B8F6BF-5375-455C-9EA6-DF929625EA0E}">
        <p15:presenceInfo xmlns:p15="http://schemas.microsoft.com/office/powerpoint/2012/main" userId="14d37c6ab72841d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300"/>
    <a:srgbClr val="FF8FFF"/>
    <a:srgbClr val="99FF33"/>
    <a:srgbClr val="E92B78"/>
    <a:srgbClr val="33CC33"/>
    <a:srgbClr val="000099"/>
    <a:srgbClr val="C00000"/>
    <a:srgbClr val="711B97"/>
    <a:srgbClr val="003B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6D5AB7-7774-475D-B01D-58E2C3C8BF31}">
  <a:tblStyle styleId="{216D5AB7-7774-475D-B01D-58E2C3C8BF3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65" autoAdjust="0"/>
    <p:restoredTop sz="94404" autoAdjust="0"/>
  </p:normalViewPr>
  <p:slideViewPr>
    <p:cSldViewPr snapToGrid="0">
      <p:cViewPr varScale="1">
        <p:scale>
          <a:sx n="146" d="100"/>
          <a:sy n="146" d="100"/>
        </p:scale>
        <p:origin x="606" y="10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F3C09D5D-91A0-D353-0937-DBDB3ED57E2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B500B82C-FBE7-B31D-4338-6FE9A86AD1E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9DD39C5-5166-4AF7-BFBF-F7DB63A52583}" type="datetimeFigureOut">
              <a:rPr lang="zh-TW" altLang="en-US" smtClean="0"/>
              <a:t>2024/10/17</a:t>
            </a:fld>
            <a:endParaRPr lang="zh-TW" altLang="en-US"/>
          </a:p>
        </p:txBody>
      </p:sp>
      <p:sp>
        <p:nvSpPr>
          <p:cNvPr id="4" name="頁尾版面配置區 3">
            <a:extLst>
              <a:ext uri="{FF2B5EF4-FFF2-40B4-BE49-F238E27FC236}">
                <a16:creationId xmlns:a16="http://schemas.microsoft.com/office/drawing/2014/main" id="{3B4535C0-98A4-BFE1-FC54-BD0C365832B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02A604B6-8D2E-3297-0B89-30BC008223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14DC806-C57D-407D-9D7D-B923CB0FBF46}" type="slidenum">
              <a:rPr lang="zh-TW" altLang="en-US" smtClean="0"/>
              <a:t>‹#›</a:t>
            </a:fld>
            <a:endParaRPr lang="zh-TW" altLang="en-US"/>
          </a:p>
        </p:txBody>
      </p:sp>
    </p:spTree>
    <p:extLst>
      <p:ext uri="{BB962C8B-B14F-4D97-AF65-F5344CB8AC3E}">
        <p14:creationId xmlns:p14="http://schemas.microsoft.com/office/powerpoint/2010/main" val="9899448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C936F-CD61-2378-7FFF-C7FEE44A7194}"/>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D9E5B2A4-38EF-FD0C-7859-A7F192666338}"/>
              </a:ext>
            </a:extLst>
          </p:cNvPr>
          <p:cNvSpPr>
            <a:spLocks noGrp="1" noRot="1" noChangeAspect="1"/>
          </p:cNvSpPr>
          <p:nvPr>
            <p:ph type="sldImg"/>
          </p:nvPr>
        </p:nvSpPr>
        <p:spPr>
          <a:xfrm>
            <a:off x="381000" y="685800"/>
            <a:ext cx="6096000" cy="3429000"/>
          </a:xfrm>
        </p:spPr>
      </p:sp>
      <p:sp>
        <p:nvSpPr>
          <p:cNvPr id="3" name="備忘稿版面配置區 2">
            <a:extLst>
              <a:ext uri="{FF2B5EF4-FFF2-40B4-BE49-F238E27FC236}">
                <a16:creationId xmlns:a16="http://schemas.microsoft.com/office/drawing/2014/main" id="{0E0D92F6-8373-0A0B-33F7-E936C3D90DB7}"/>
              </a:ext>
            </a:extLst>
          </p:cNvPr>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683306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5ED39-E8B8-8B79-BE29-56AD7D9D51E8}"/>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C000E47E-0FEE-47DA-E23C-30223FA2A806}"/>
              </a:ext>
            </a:extLst>
          </p:cNvPr>
          <p:cNvSpPr>
            <a:spLocks noGrp="1" noRot="1" noChangeAspect="1"/>
          </p:cNvSpPr>
          <p:nvPr>
            <p:ph type="sldImg"/>
          </p:nvPr>
        </p:nvSpPr>
        <p:spPr>
          <a:xfrm>
            <a:off x="381000" y="685800"/>
            <a:ext cx="6096000" cy="3429000"/>
          </a:xfrm>
        </p:spPr>
      </p:sp>
      <p:sp>
        <p:nvSpPr>
          <p:cNvPr id="3" name="備忘稿版面配置區 2">
            <a:extLst>
              <a:ext uri="{FF2B5EF4-FFF2-40B4-BE49-F238E27FC236}">
                <a16:creationId xmlns:a16="http://schemas.microsoft.com/office/drawing/2014/main" id="{B4557BAC-568D-ECA3-B506-FAAD9EB5F7BC}"/>
              </a:ext>
            </a:extLst>
          </p:cNvPr>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310455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05FB3-3758-D756-B99D-051BB55B2215}"/>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E81C0273-3745-B140-5B2D-018796DFB33D}"/>
              </a:ext>
            </a:extLst>
          </p:cNvPr>
          <p:cNvSpPr>
            <a:spLocks noGrp="1" noRot="1" noChangeAspect="1"/>
          </p:cNvSpPr>
          <p:nvPr>
            <p:ph type="sldImg"/>
          </p:nvPr>
        </p:nvSpPr>
        <p:spPr>
          <a:xfrm>
            <a:off x="381000" y="685800"/>
            <a:ext cx="6096000" cy="3429000"/>
          </a:xfrm>
        </p:spPr>
      </p:sp>
      <p:sp>
        <p:nvSpPr>
          <p:cNvPr id="3" name="備忘稿版面配置區 2">
            <a:extLst>
              <a:ext uri="{FF2B5EF4-FFF2-40B4-BE49-F238E27FC236}">
                <a16:creationId xmlns:a16="http://schemas.microsoft.com/office/drawing/2014/main" id="{275C86CC-1313-8FD7-1FE5-938568F678DD}"/>
              </a:ext>
            </a:extLst>
          </p:cNvPr>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667725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6DDF2-BF63-DABD-0B68-346F1BEAFD6C}"/>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143802D-951C-7106-2E8F-8FB328C9935D}"/>
              </a:ext>
            </a:extLst>
          </p:cNvPr>
          <p:cNvSpPr>
            <a:spLocks noGrp="1" noRot="1" noChangeAspect="1"/>
          </p:cNvSpPr>
          <p:nvPr>
            <p:ph type="sldImg"/>
          </p:nvPr>
        </p:nvSpPr>
        <p:spPr>
          <a:xfrm>
            <a:off x="381000" y="685800"/>
            <a:ext cx="6096000" cy="3429000"/>
          </a:xfrm>
        </p:spPr>
      </p:sp>
      <p:sp>
        <p:nvSpPr>
          <p:cNvPr id="3" name="備忘稿版面配置區 2">
            <a:extLst>
              <a:ext uri="{FF2B5EF4-FFF2-40B4-BE49-F238E27FC236}">
                <a16:creationId xmlns:a16="http://schemas.microsoft.com/office/drawing/2014/main" id="{9419D800-146D-BE04-2F03-F330228563CE}"/>
              </a:ext>
            </a:extLst>
          </p:cNvPr>
          <p:cNvSpPr>
            <a:spLocks noGrp="1"/>
          </p:cNvSpPr>
          <p:nvPr>
            <p:ph type="body" idx="1"/>
          </p:nvPr>
        </p:nvSpPr>
        <p:spPr/>
        <p:txBody>
          <a:bodyPr/>
          <a:lstStyle/>
          <a:p>
            <a:r>
              <a:rPr lang="zh-TW" altLang="en-US" dirty="0"/>
              <a:t>可以兩次的模擬圖發現，全零</a:t>
            </a:r>
            <a:r>
              <a:rPr lang="en-US" altLang="zh-TW" dirty="0"/>
              <a:t>codeword</a:t>
            </a:r>
            <a:r>
              <a:rPr lang="zh-TW" altLang="en-US" dirty="0"/>
              <a:t>去</a:t>
            </a:r>
            <a:r>
              <a:rPr lang="en-US" altLang="zh-TW" dirty="0"/>
              <a:t>train</a:t>
            </a:r>
            <a:r>
              <a:rPr lang="zh-TW" altLang="en-US" dirty="0"/>
              <a:t>和</a:t>
            </a:r>
            <a:r>
              <a:rPr lang="en-US" altLang="zh-TW" dirty="0"/>
              <a:t>encode</a:t>
            </a:r>
            <a:r>
              <a:rPr lang="zh-TW" altLang="en-US" dirty="0"/>
              <a:t>過的</a:t>
            </a:r>
            <a:r>
              <a:rPr lang="en-US" altLang="zh-TW" dirty="0"/>
              <a:t>codeword</a:t>
            </a:r>
            <a:r>
              <a:rPr lang="zh-TW" altLang="en-US" dirty="0"/>
              <a:t>，比較全零</a:t>
            </a:r>
            <a:r>
              <a:rPr lang="en-US" altLang="zh-TW" dirty="0"/>
              <a:t>codeword</a:t>
            </a:r>
            <a:r>
              <a:rPr lang="zh-TW" altLang="en-US" dirty="0"/>
              <a:t>的</a:t>
            </a:r>
            <a:r>
              <a:rPr lang="en-US" altLang="zh-TW" dirty="0"/>
              <a:t>performance </a:t>
            </a:r>
            <a:r>
              <a:rPr lang="zh-TW" altLang="en-US" dirty="0"/>
              <a:t>比較好，目前是推測說，因為出入都是全零的</a:t>
            </a:r>
            <a:r>
              <a:rPr lang="en-US" altLang="zh-TW" dirty="0"/>
              <a:t>codeword</a:t>
            </a:r>
            <a:r>
              <a:rPr lang="zh-TW" altLang="en-US" dirty="0"/>
              <a:t>，代表訓練的資料比較單一，讓模型比較能夠識別出</a:t>
            </a:r>
            <a:r>
              <a:rPr lang="en-US" altLang="zh-TW" dirty="0"/>
              <a:t>noise</a:t>
            </a:r>
            <a:r>
              <a:rPr lang="zh-TW" altLang="en-US" dirty="0"/>
              <a:t>或</a:t>
            </a:r>
            <a:r>
              <a:rPr lang="en-US" altLang="zh-TW" dirty="0"/>
              <a:t>short cycle</a:t>
            </a:r>
            <a:r>
              <a:rPr lang="zh-TW" altLang="en-US" dirty="0"/>
              <a:t>造成</a:t>
            </a:r>
            <a:r>
              <a:rPr lang="en-US" altLang="zh-TW" dirty="0"/>
              <a:t>error propagation </a:t>
            </a:r>
            <a:r>
              <a:rPr lang="zh-TW" altLang="en-US" dirty="0"/>
              <a:t>的影響。</a:t>
            </a:r>
            <a:endParaRPr lang="en-US" altLang="zh-TW" dirty="0"/>
          </a:p>
          <a:p>
            <a:endParaRPr lang="en-US" altLang="zh-TW" dirty="0"/>
          </a:p>
          <a:p>
            <a:r>
              <a:rPr lang="zh-TW" altLang="en-US" dirty="0"/>
              <a:t>那目前</a:t>
            </a:r>
            <a:r>
              <a:rPr lang="en-US" altLang="zh-TW" dirty="0" err="1"/>
              <a:t>nnbp</a:t>
            </a:r>
            <a:r>
              <a:rPr lang="zh-TW" altLang="en-US" dirty="0"/>
              <a:t>對於解</a:t>
            </a:r>
            <a:r>
              <a:rPr lang="en-US" altLang="zh-TW" dirty="0"/>
              <a:t>bch</a:t>
            </a:r>
            <a:r>
              <a:rPr lang="zh-TW" altLang="en-US" dirty="0"/>
              <a:t>代表著解</a:t>
            </a:r>
            <a:r>
              <a:rPr lang="en-US" altLang="zh-TW" dirty="0" err="1"/>
              <a:t>hdpc</a:t>
            </a:r>
            <a:r>
              <a:rPr lang="zh-TW" altLang="en-US" dirty="0"/>
              <a:t>的效能有很大的提能，那麼接下來利用</a:t>
            </a:r>
            <a:r>
              <a:rPr lang="en-US" altLang="zh-TW" dirty="0" err="1"/>
              <a:t>nnbp</a:t>
            </a:r>
            <a:r>
              <a:rPr lang="zh-TW" altLang="en-US" dirty="0"/>
              <a:t>去解，去看應用於</a:t>
            </a:r>
            <a:r>
              <a:rPr lang="en-US" altLang="zh-TW" dirty="0" err="1"/>
              <a:t>ldpc</a:t>
            </a:r>
            <a:r>
              <a:rPr lang="zh-TW" altLang="en-US" dirty="0"/>
              <a:t>上面是否有</a:t>
            </a:r>
            <a:r>
              <a:rPr lang="en-US" altLang="zh-TW" dirty="0" err="1"/>
              <a:t>performace</a:t>
            </a:r>
            <a:r>
              <a:rPr lang="zh-TW" altLang="en-US" dirty="0"/>
              <a:t>的提升。</a:t>
            </a:r>
          </a:p>
        </p:txBody>
      </p:sp>
    </p:spTree>
    <p:extLst>
      <p:ext uri="{BB962C8B-B14F-4D97-AF65-F5344CB8AC3E}">
        <p14:creationId xmlns:p14="http://schemas.microsoft.com/office/powerpoint/2010/main" val="17450181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62780-B541-A7AC-14C1-EE239EC45921}"/>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39F5176F-4695-1EEE-D098-73227C0CB579}"/>
              </a:ext>
            </a:extLst>
          </p:cNvPr>
          <p:cNvSpPr>
            <a:spLocks noGrp="1" noRot="1" noChangeAspect="1"/>
          </p:cNvSpPr>
          <p:nvPr>
            <p:ph type="sldImg"/>
          </p:nvPr>
        </p:nvSpPr>
        <p:spPr>
          <a:xfrm>
            <a:off x="381000" y="685800"/>
            <a:ext cx="6096000" cy="3429000"/>
          </a:xfrm>
        </p:spPr>
      </p:sp>
      <p:sp>
        <p:nvSpPr>
          <p:cNvPr id="3" name="備忘稿版面配置區 2">
            <a:extLst>
              <a:ext uri="{FF2B5EF4-FFF2-40B4-BE49-F238E27FC236}">
                <a16:creationId xmlns:a16="http://schemas.microsoft.com/office/drawing/2014/main" id="{A6BA854C-C69D-AA1B-4E56-69C632A7E3D2}"/>
              </a:ext>
            </a:extLst>
          </p:cNvPr>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6538926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3A0E7D-8167-4334-E813-5966DBBD0F30}"/>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EA21FBFC-EC93-D24A-B36C-B88FFE1484E6}"/>
              </a:ext>
            </a:extLst>
          </p:cNvPr>
          <p:cNvSpPr>
            <a:spLocks noGrp="1" noRot="1" noChangeAspect="1"/>
          </p:cNvSpPr>
          <p:nvPr>
            <p:ph type="sldImg"/>
          </p:nvPr>
        </p:nvSpPr>
        <p:spPr>
          <a:xfrm>
            <a:off x="381000" y="685800"/>
            <a:ext cx="6096000" cy="3429000"/>
          </a:xfrm>
        </p:spPr>
      </p:sp>
      <p:sp>
        <p:nvSpPr>
          <p:cNvPr id="3" name="備忘稿版面配置區 2">
            <a:extLst>
              <a:ext uri="{FF2B5EF4-FFF2-40B4-BE49-F238E27FC236}">
                <a16:creationId xmlns:a16="http://schemas.microsoft.com/office/drawing/2014/main" id="{6C748942-C888-71C3-2A3C-3C99F6841CC8}"/>
              </a:ext>
            </a:extLst>
          </p:cNvPr>
          <p:cNvSpPr>
            <a:spLocks noGrp="1"/>
          </p:cNvSpPr>
          <p:nvPr>
            <p:ph type="body" idx="1"/>
          </p:nvPr>
        </p:nvSpPr>
        <p:spPr/>
        <p:txBody>
          <a:bodyPr/>
          <a:lstStyle/>
          <a:p>
            <a:r>
              <a:rPr lang="zh-TW" altLang="en-US" dirty="0"/>
              <a:t>目前可以看出說，在相同</a:t>
            </a:r>
            <a:r>
              <a:rPr lang="en-US" altLang="zh-TW" dirty="0"/>
              <a:t>iteration</a:t>
            </a:r>
            <a:r>
              <a:rPr lang="zh-TW" altLang="en-US" dirty="0"/>
              <a:t>下，</a:t>
            </a:r>
            <a:r>
              <a:rPr lang="en-US" altLang="zh-TW" dirty="0" err="1"/>
              <a:t>nnbp</a:t>
            </a:r>
            <a:r>
              <a:rPr lang="en-US" altLang="zh-TW" dirty="0"/>
              <a:t> </a:t>
            </a:r>
            <a:r>
              <a:rPr lang="zh-TW" altLang="en-US" dirty="0"/>
              <a:t>相比於</a:t>
            </a:r>
            <a:r>
              <a:rPr lang="en-US" altLang="zh-TW" dirty="0"/>
              <a:t>bp</a:t>
            </a:r>
            <a:r>
              <a:rPr lang="zh-TW" altLang="en-US" dirty="0"/>
              <a:t>不館是在</a:t>
            </a:r>
            <a:r>
              <a:rPr lang="en-US" altLang="zh-TW" dirty="0" err="1"/>
              <a:t>ber</a:t>
            </a:r>
            <a:r>
              <a:rPr lang="zh-TW" altLang="en-US" dirty="0"/>
              <a:t>還是</a:t>
            </a:r>
            <a:r>
              <a:rPr lang="en-US" altLang="zh-TW" dirty="0"/>
              <a:t>fer</a:t>
            </a:r>
            <a:r>
              <a:rPr lang="zh-TW" altLang="en-US" dirty="0"/>
              <a:t>都有些微的提升</a:t>
            </a:r>
          </a:p>
        </p:txBody>
      </p:sp>
    </p:spTree>
    <p:extLst>
      <p:ext uri="{BB962C8B-B14F-4D97-AF65-F5344CB8AC3E}">
        <p14:creationId xmlns:p14="http://schemas.microsoft.com/office/powerpoint/2010/main" val="16600852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E96EE-0C08-0343-CE73-933EBB4AFC25}"/>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15710158-2188-F833-7700-91C0093B9F83}"/>
              </a:ext>
            </a:extLst>
          </p:cNvPr>
          <p:cNvSpPr>
            <a:spLocks noGrp="1" noRot="1" noChangeAspect="1"/>
          </p:cNvSpPr>
          <p:nvPr>
            <p:ph type="sldImg"/>
          </p:nvPr>
        </p:nvSpPr>
        <p:spPr>
          <a:xfrm>
            <a:off x="381000" y="685800"/>
            <a:ext cx="6096000" cy="3429000"/>
          </a:xfrm>
        </p:spPr>
      </p:sp>
      <p:sp>
        <p:nvSpPr>
          <p:cNvPr id="3" name="備忘稿版面配置區 2">
            <a:extLst>
              <a:ext uri="{FF2B5EF4-FFF2-40B4-BE49-F238E27FC236}">
                <a16:creationId xmlns:a16="http://schemas.microsoft.com/office/drawing/2014/main" id="{52294A90-CA97-F264-E44A-2B229DE2449F}"/>
              </a:ext>
            </a:extLst>
          </p:cNvPr>
          <p:cNvSpPr>
            <a:spLocks noGrp="1"/>
          </p:cNvSpPr>
          <p:nvPr>
            <p:ph type="body" idx="1"/>
          </p:nvPr>
        </p:nvSpPr>
        <p:spPr/>
        <p:txBody>
          <a:bodyPr/>
          <a:lstStyle/>
          <a:p>
            <a:r>
              <a:rPr lang="zh-TW" altLang="en-US" dirty="0"/>
              <a:t>那這是在不同</a:t>
            </a:r>
            <a:r>
              <a:rPr lang="en-US" altLang="zh-TW" dirty="0"/>
              <a:t>iteration</a:t>
            </a:r>
            <a:r>
              <a:rPr lang="zh-TW" altLang="en-US" dirty="0"/>
              <a:t>下的</a:t>
            </a:r>
            <a:r>
              <a:rPr lang="en-US" altLang="zh-TW" dirty="0" err="1"/>
              <a:t>weirght</a:t>
            </a:r>
            <a:r>
              <a:rPr lang="zh-TW" altLang="en-US" dirty="0"/>
              <a:t>，細微的發現說，在</a:t>
            </a:r>
            <a:r>
              <a:rPr lang="en-US" altLang="zh-TW" dirty="0"/>
              <a:t>it</a:t>
            </a:r>
            <a:r>
              <a:rPr lang="zh-TW" altLang="en-US" dirty="0"/>
              <a:t>月大的情況下，</a:t>
            </a:r>
            <a:r>
              <a:rPr lang="en-US" altLang="zh-TW" dirty="0"/>
              <a:t>weight</a:t>
            </a:r>
            <a:r>
              <a:rPr lang="zh-TW" altLang="en-US" dirty="0"/>
              <a:t>還是有些微的變大。</a:t>
            </a:r>
          </a:p>
        </p:txBody>
      </p:sp>
    </p:spTree>
    <p:extLst>
      <p:ext uri="{BB962C8B-B14F-4D97-AF65-F5344CB8AC3E}">
        <p14:creationId xmlns:p14="http://schemas.microsoft.com/office/powerpoint/2010/main" val="12035547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4D79E3-133C-617B-734E-CC5B8C08BC34}"/>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1E414E3-C46D-268D-1738-2FE1FBB1F905}"/>
              </a:ext>
            </a:extLst>
          </p:cNvPr>
          <p:cNvSpPr>
            <a:spLocks noGrp="1" noRot="1" noChangeAspect="1"/>
          </p:cNvSpPr>
          <p:nvPr>
            <p:ph type="sldImg"/>
          </p:nvPr>
        </p:nvSpPr>
        <p:spPr>
          <a:xfrm>
            <a:off x="381000" y="685800"/>
            <a:ext cx="6096000" cy="3429000"/>
          </a:xfrm>
        </p:spPr>
      </p:sp>
      <p:sp>
        <p:nvSpPr>
          <p:cNvPr id="3" name="備忘稿版面配置區 2">
            <a:extLst>
              <a:ext uri="{FF2B5EF4-FFF2-40B4-BE49-F238E27FC236}">
                <a16:creationId xmlns:a16="http://schemas.microsoft.com/office/drawing/2014/main" id="{4DF9F5AC-F246-B856-A439-E0AEBE4CA2B9}"/>
              </a:ext>
            </a:extLst>
          </p:cNvPr>
          <p:cNvSpPr>
            <a:spLocks noGrp="1"/>
          </p:cNvSpPr>
          <p:nvPr>
            <p:ph type="body" idx="1"/>
          </p:nvPr>
        </p:nvSpPr>
        <p:spPr/>
        <p:txBody>
          <a:bodyPr/>
          <a:lstStyle/>
          <a:p>
            <a:r>
              <a:rPr lang="zh-TW" altLang="en-US" dirty="0"/>
              <a:t>那這個</a:t>
            </a:r>
            <a:r>
              <a:rPr lang="en-US" altLang="zh-TW" dirty="0"/>
              <a:t>simulation</a:t>
            </a:r>
            <a:r>
              <a:rPr lang="zh-TW" altLang="en-US" dirty="0"/>
              <a:t>是利用</a:t>
            </a:r>
            <a:r>
              <a:rPr lang="en-US" altLang="zh-TW" dirty="0"/>
              <a:t>quantize </a:t>
            </a:r>
            <a:r>
              <a:rPr lang="zh-TW" altLang="en-US" dirty="0"/>
              <a:t>來降低模型的大小，使用</a:t>
            </a:r>
            <a:r>
              <a:rPr lang="en-US" altLang="zh-TW" dirty="0"/>
              <a:t>5bit</a:t>
            </a:r>
            <a:r>
              <a:rPr lang="zh-TW" altLang="en-US" dirty="0"/>
              <a:t>，可以發現說</a:t>
            </a:r>
            <a:r>
              <a:rPr lang="en-US" altLang="zh-TW" dirty="0"/>
              <a:t>quantize</a:t>
            </a:r>
            <a:r>
              <a:rPr lang="zh-TW" altLang="en-US" dirty="0"/>
              <a:t>過後的</a:t>
            </a:r>
            <a:r>
              <a:rPr lang="en-US" altLang="zh-TW" dirty="0"/>
              <a:t>performance</a:t>
            </a:r>
            <a:r>
              <a:rPr lang="zh-TW" altLang="en-US" dirty="0"/>
              <a:t>並沒掉得太多。</a:t>
            </a:r>
          </a:p>
        </p:txBody>
      </p:sp>
    </p:spTree>
    <p:extLst>
      <p:ext uri="{BB962C8B-B14F-4D97-AF65-F5344CB8AC3E}">
        <p14:creationId xmlns:p14="http://schemas.microsoft.com/office/powerpoint/2010/main" val="32126689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40B41-5D43-A9B7-8FB0-6504EE0D787E}"/>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38F5BF1E-892F-8D7C-91A1-726E25F5C61B}"/>
              </a:ext>
            </a:extLst>
          </p:cNvPr>
          <p:cNvSpPr>
            <a:spLocks noGrp="1" noRot="1" noChangeAspect="1"/>
          </p:cNvSpPr>
          <p:nvPr>
            <p:ph type="sldImg"/>
          </p:nvPr>
        </p:nvSpPr>
        <p:spPr>
          <a:xfrm>
            <a:off x="381000" y="685800"/>
            <a:ext cx="6096000" cy="3429000"/>
          </a:xfrm>
        </p:spPr>
      </p:sp>
      <p:sp>
        <p:nvSpPr>
          <p:cNvPr id="3" name="備忘稿版面配置區 2">
            <a:extLst>
              <a:ext uri="{FF2B5EF4-FFF2-40B4-BE49-F238E27FC236}">
                <a16:creationId xmlns:a16="http://schemas.microsoft.com/office/drawing/2014/main" id="{AAA587DD-04EF-C04D-A1A8-473C14F52C35}"/>
              </a:ext>
            </a:extLst>
          </p:cNvPr>
          <p:cNvSpPr>
            <a:spLocks noGrp="1"/>
          </p:cNvSpPr>
          <p:nvPr>
            <p:ph type="body" idx="1"/>
          </p:nvPr>
        </p:nvSpPr>
        <p:spPr/>
        <p:txBody>
          <a:bodyPr/>
          <a:lstStyle/>
          <a:p>
            <a:r>
              <a:rPr lang="zh-TW" altLang="en-US" dirty="0"/>
              <a:t>最後做個總結，使用</a:t>
            </a:r>
            <a:r>
              <a:rPr lang="en-US" altLang="zh-TW" dirty="0" err="1"/>
              <a:t>nnbp</a:t>
            </a:r>
            <a:r>
              <a:rPr lang="en-US" altLang="zh-TW" dirty="0"/>
              <a:t> </a:t>
            </a:r>
            <a:r>
              <a:rPr lang="zh-TW" altLang="en-US" dirty="0"/>
              <a:t>對比傳統</a:t>
            </a:r>
            <a:r>
              <a:rPr lang="en-US" altLang="zh-TW" dirty="0"/>
              <a:t>bp</a:t>
            </a:r>
            <a:r>
              <a:rPr lang="zh-TW" altLang="en-US" dirty="0"/>
              <a:t>的情況下，在鄉的的</a:t>
            </a:r>
            <a:r>
              <a:rPr lang="en-US" altLang="zh-TW" dirty="0"/>
              <a:t>iteration</a:t>
            </a:r>
            <a:r>
              <a:rPr lang="zh-TW" altLang="en-US" dirty="0"/>
              <a:t>的</a:t>
            </a:r>
            <a:r>
              <a:rPr lang="en-US" altLang="zh-TW" dirty="0"/>
              <a:t>performance</a:t>
            </a:r>
            <a:r>
              <a:rPr lang="zh-TW" altLang="en-US" dirty="0"/>
              <a:t>，確實有些微的提升，</a:t>
            </a:r>
            <a:endParaRPr lang="en-US" altLang="zh-TW" dirty="0"/>
          </a:p>
          <a:p>
            <a:r>
              <a:rPr lang="zh-TW" altLang="en-US" dirty="0"/>
              <a:t>但是由於</a:t>
            </a:r>
            <a:r>
              <a:rPr lang="en-US" altLang="zh-TW" dirty="0" err="1"/>
              <a:t>nnbp</a:t>
            </a:r>
            <a:r>
              <a:rPr lang="zh-TW" altLang="en-US" dirty="0"/>
              <a:t>的複雜度會比</a:t>
            </a:r>
            <a:r>
              <a:rPr lang="en-US" altLang="zh-TW" dirty="0"/>
              <a:t>bp</a:t>
            </a:r>
            <a:r>
              <a:rPr lang="zh-TW" altLang="en-US" dirty="0"/>
              <a:t>還要來的高，那麼在硬體實現就相對複雜，反推說其實</a:t>
            </a:r>
            <a:r>
              <a:rPr lang="en-US" altLang="zh-TW" dirty="0"/>
              <a:t>bp algorithm</a:t>
            </a:r>
            <a:r>
              <a:rPr lang="zh-TW" altLang="en-US" dirty="0"/>
              <a:t>就已經足夠了。</a:t>
            </a:r>
          </a:p>
        </p:txBody>
      </p:sp>
    </p:spTree>
    <p:extLst>
      <p:ext uri="{BB962C8B-B14F-4D97-AF65-F5344CB8AC3E}">
        <p14:creationId xmlns:p14="http://schemas.microsoft.com/office/powerpoint/2010/main" val="24389917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947E2-4A16-8AB9-EEC1-4F5B9385E609}"/>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DA0DCE8C-C61D-21C4-154F-7016C4BF79E1}"/>
              </a:ext>
            </a:extLst>
          </p:cNvPr>
          <p:cNvSpPr>
            <a:spLocks noGrp="1" noRot="1" noChangeAspect="1"/>
          </p:cNvSpPr>
          <p:nvPr>
            <p:ph type="sldImg"/>
          </p:nvPr>
        </p:nvSpPr>
        <p:spPr>
          <a:xfrm>
            <a:off x="381000" y="685800"/>
            <a:ext cx="6096000" cy="3429000"/>
          </a:xfrm>
        </p:spPr>
      </p:sp>
      <p:sp>
        <p:nvSpPr>
          <p:cNvPr id="3" name="備忘稿版面配置區 2">
            <a:extLst>
              <a:ext uri="{FF2B5EF4-FFF2-40B4-BE49-F238E27FC236}">
                <a16:creationId xmlns:a16="http://schemas.microsoft.com/office/drawing/2014/main" id="{F0A0E961-F50F-2A4E-C841-CBE08070E3E2}"/>
              </a:ext>
            </a:extLst>
          </p:cNvPr>
          <p:cNvSpPr>
            <a:spLocks noGrp="1"/>
          </p:cNvSpPr>
          <p:nvPr>
            <p:ph type="body" idx="1"/>
          </p:nvPr>
        </p:nvSpPr>
        <p:spPr/>
        <p:txBody>
          <a:bodyPr/>
          <a:lstStyle/>
          <a:p>
            <a:pPr marL="158750" indent="0">
              <a:buNone/>
            </a:pPr>
            <a:r>
              <a:rPr lang="zh-TW" altLang="en-US" dirty="0"/>
              <a:t>在</a:t>
            </a:r>
            <a:r>
              <a:rPr lang="en-US" altLang="zh-TW" dirty="0"/>
              <a:t>bp</a:t>
            </a:r>
            <a:r>
              <a:rPr lang="zh-TW" altLang="en-US" dirty="0"/>
              <a:t>一開始做之前，要先對每個接收到的訊號直計算出</a:t>
            </a:r>
            <a:r>
              <a:rPr lang="en-US" altLang="zh-TW" dirty="0"/>
              <a:t>log </a:t>
            </a:r>
            <a:r>
              <a:rPr lang="en-US" altLang="zh-TW" dirty="0" err="1"/>
              <a:t>liklihood</a:t>
            </a:r>
            <a:r>
              <a:rPr lang="en-US" altLang="zh-TW" dirty="0"/>
              <a:t> ration(LLR)</a:t>
            </a:r>
            <a:r>
              <a:rPr lang="zh-TW" altLang="en-US" dirty="0"/>
              <a:t>才會做</a:t>
            </a:r>
            <a:r>
              <a:rPr lang="en-US" altLang="zh-TW" dirty="0"/>
              <a:t>BP</a:t>
            </a:r>
            <a:r>
              <a:rPr lang="zh-TW" altLang="en-US" dirty="0"/>
              <a:t>，那在接收端地就會先需要計算出目前通道的狀態，如果沒有</a:t>
            </a:r>
            <a:r>
              <a:rPr lang="en-US" altLang="zh-TW" dirty="0"/>
              <a:t>CSI</a:t>
            </a:r>
            <a:r>
              <a:rPr lang="zh-TW" altLang="en-US" dirty="0"/>
              <a:t>的話，或是</a:t>
            </a:r>
            <a:r>
              <a:rPr lang="en-US" altLang="zh-TW" dirty="0"/>
              <a:t>CSI</a:t>
            </a:r>
            <a:r>
              <a:rPr lang="zh-TW" altLang="en-US" dirty="0"/>
              <a:t>是錯的話，</a:t>
            </a:r>
            <a:r>
              <a:rPr lang="en-US" altLang="zh-TW" dirty="0"/>
              <a:t>BP</a:t>
            </a:r>
            <a:r>
              <a:rPr lang="zh-TW" altLang="en-US" dirty="0"/>
              <a:t>效能就會明顯的下降。</a:t>
            </a:r>
            <a:endParaRPr lang="en-US" altLang="zh-TW" dirty="0"/>
          </a:p>
          <a:p>
            <a:pPr marL="158750" indent="0">
              <a:buNone/>
            </a:pPr>
            <a:endParaRPr lang="zh-TW" altLang="en-US" dirty="0"/>
          </a:p>
        </p:txBody>
      </p:sp>
    </p:spTree>
    <p:extLst>
      <p:ext uri="{BB962C8B-B14F-4D97-AF65-F5344CB8AC3E}">
        <p14:creationId xmlns:p14="http://schemas.microsoft.com/office/powerpoint/2010/main" val="2067399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dirty="0"/>
              <a:t>在</a:t>
            </a:r>
            <a:r>
              <a:rPr lang="en-US" altLang="zh-TW" dirty="0"/>
              <a:t>bch code</a:t>
            </a:r>
            <a:r>
              <a:rPr lang="zh-TW" altLang="en-US" dirty="0"/>
              <a:t>中，目前並沒有一個很好的</a:t>
            </a:r>
            <a:r>
              <a:rPr lang="en-US" altLang="zh-TW" dirty="0"/>
              <a:t>soft decoding </a:t>
            </a:r>
            <a:r>
              <a:rPr lang="zh-TW" altLang="en-US" dirty="0"/>
              <a:t>的方式，所以目前有許多</a:t>
            </a:r>
            <a:r>
              <a:rPr lang="en-US" altLang="zh-TW" dirty="0"/>
              <a:t>paper </a:t>
            </a:r>
            <a:r>
              <a:rPr lang="zh-TW" altLang="en-US" dirty="0"/>
              <a:t>利用</a:t>
            </a:r>
            <a:r>
              <a:rPr lang="en-US" altLang="zh-TW" dirty="0"/>
              <a:t>bp</a:t>
            </a:r>
            <a:r>
              <a:rPr lang="zh-TW" altLang="en-US" dirty="0"/>
              <a:t>的方式去解，並且為了增進</a:t>
            </a:r>
            <a:r>
              <a:rPr lang="en-US" altLang="zh-TW" dirty="0"/>
              <a:t>soft decoding </a:t>
            </a:r>
            <a:r>
              <a:rPr lang="zh-TW" altLang="en-US" dirty="0"/>
              <a:t>的</a:t>
            </a:r>
            <a:r>
              <a:rPr lang="en-US" altLang="zh-TW" dirty="0"/>
              <a:t>performance </a:t>
            </a:r>
            <a:r>
              <a:rPr lang="zh-TW" altLang="en-US" dirty="0"/>
              <a:t>，搭配使用</a:t>
            </a:r>
            <a:r>
              <a:rPr lang="en-US" altLang="zh-TW" dirty="0" err="1"/>
              <a:t>nnbp</a:t>
            </a:r>
            <a:r>
              <a:rPr lang="en-US" altLang="zh-TW" dirty="0"/>
              <a:t> </a:t>
            </a:r>
            <a:r>
              <a:rPr lang="zh-TW" altLang="en-US" dirty="0"/>
              <a:t>來做</a:t>
            </a:r>
            <a:r>
              <a:rPr lang="en-US" altLang="zh-TW" dirty="0"/>
              <a:t>decode</a:t>
            </a:r>
            <a:r>
              <a:rPr lang="zh-TW" altLang="en-US" dirty="0"/>
              <a:t>。</a:t>
            </a:r>
            <a:endParaRPr lang="en-US" altLang="zh-TW" dirty="0"/>
          </a:p>
          <a:p>
            <a:r>
              <a:rPr lang="zh-TW" altLang="en-US" dirty="0"/>
              <a:t>利用</a:t>
            </a:r>
            <a:r>
              <a:rPr lang="en-US" altLang="zh-TW" dirty="0" err="1"/>
              <a:t>nnbp</a:t>
            </a:r>
            <a:r>
              <a:rPr lang="en-US" altLang="zh-TW" dirty="0"/>
              <a:t> </a:t>
            </a:r>
            <a:r>
              <a:rPr lang="zh-TW" altLang="en-US" dirty="0"/>
              <a:t>的方式來去觀察說，可以利用</a:t>
            </a:r>
            <a:r>
              <a:rPr lang="en-US" altLang="zh-TW" dirty="0"/>
              <a:t>machine learning </a:t>
            </a:r>
            <a:r>
              <a:rPr lang="zh-TW" altLang="en-US" dirty="0"/>
              <a:t>的方式，把對應</a:t>
            </a:r>
            <a:r>
              <a:rPr lang="en-US" altLang="zh-TW" dirty="0"/>
              <a:t>short cycle </a:t>
            </a:r>
            <a:r>
              <a:rPr lang="zh-TW" altLang="en-US" dirty="0"/>
              <a:t>的</a:t>
            </a:r>
            <a:r>
              <a:rPr lang="en-US" altLang="zh-TW" dirty="0"/>
              <a:t>edge </a:t>
            </a:r>
            <a:r>
              <a:rPr lang="zh-TW" altLang="en-US" dirty="0"/>
              <a:t>權重降低</a:t>
            </a:r>
          </a:p>
        </p:txBody>
      </p:sp>
    </p:spTree>
    <p:extLst>
      <p:ext uri="{BB962C8B-B14F-4D97-AF65-F5344CB8AC3E}">
        <p14:creationId xmlns:p14="http://schemas.microsoft.com/office/powerpoint/2010/main" val="38369973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C4788-CE01-5ECA-1AA8-23ECD3F137CC}"/>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8D3C14D4-7040-22E4-8806-54257FDA3E8C}"/>
              </a:ext>
            </a:extLst>
          </p:cNvPr>
          <p:cNvSpPr>
            <a:spLocks noGrp="1" noRot="1" noChangeAspect="1"/>
          </p:cNvSpPr>
          <p:nvPr>
            <p:ph type="sldImg"/>
          </p:nvPr>
        </p:nvSpPr>
        <p:spPr>
          <a:xfrm>
            <a:off x="381000" y="685800"/>
            <a:ext cx="6096000" cy="3429000"/>
          </a:xfrm>
        </p:spPr>
      </p:sp>
      <p:sp>
        <p:nvSpPr>
          <p:cNvPr id="3" name="備忘稿版面配置區 2">
            <a:extLst>
              <a:ext uri="{FF2B5EF4-FFF2-40B4-BE49-F238E27FC236}">
                <a16:creationId xmlns:a16="http://schemas.microsoft.com/office/drawing/2014/main" id="{B43E2FA4-80E6-25D4-EB41-68B21E465DFD}"/>
              </a:ext>
            </a:extLst>
          </p:cNvPr>
          <p:cNvSpPr>
            <a:spLocks noGrp="1"/>
          </p:cNvSpPr>
          <p:nvPr>
            <p:ph type="body" idx="1"/>
          </p:nvPr>
        </p:nvSpPr>
        <p:spPr/>
        <p:txBody>
          <a:bodyPr/>
          <a:lstStyle/>
          <a:p>
            <a:r>
              <a:rPr lang="zh-TW" altLang="en-US" dirty="0"/>
              <a:t>讓模型直接對接收到的訊號直直接做</a:t>
            </a:r>
            <a:r>
              <a:rPr lang="en-US" altLang="zh-TW" dirty="0"/>
              <a:t>DECODE</a:t>
            </a:r>
            <a:r>
              <a:rPr lang="zh-TW" altLang="en-US" dirty="0"/>
              <a:t>，所以目前</a:t>
            </a:r>
            <a:r>
              <a:rPr lang="en-US" altLang="zh-TW" dirty="0"/>
              <a:t>model</a:t>
            </a:r>
            <a:r>
              <a:rPr lang="zh-TW" altLang="en-US" dirty="0"/>
              <a:t>的</a:t>
            </a:r>
            <a:r>
              <a:rPr lang="en-US" altLang="zh-TW" dirty="0"/>
              <a:t>train set</a:t>
            </a:r>
            <a:r>
              <a:rPr lang="zh-TW" altLang="en-US" dirty="0"/>
              <a:t>改成接收到的訊號直，且一樣改用全零去</a:t>
            </a:r>
            <a:r>
              <a:rPr lang="en-US" altLang="zh-TW" dirty="0"/>
              <a:t>train</a:t>
            </a:r>
            <a:r>
              <a:rPr lang="zh-TW" altLang="en-US" dirty="0"/>
              <a:t>，</a:t>
            </a:r>
          </a:p>
        </p:txBody>
      </p:sp>
    </p:spTree>
    <p:extLst>
      <p:ext uri="{BB962C8B-B14F-4D97-AF65-F5344CB8AC3E}">
        <p14:creationId xmlns:p14="http://schemas.microsoft.com/office/powerpoint/2010/main" val="17077007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2F236B-C4CA-565A-1BB7-C62FA914B356}"/>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53B77331-7A55-13BE-8710-0E04DF81A204}"/>
              </a:ext>
            </a:extLst>
          </p:cNvPr>
          <p:cNvSpPr>
            <a:spLocks noGrp="1" noRot="1" noChangeAspect="1"/>
          </p:cNvSpPr>
          <p:nvPr>
            <p:ph type="sldImg"/>
          </p:nvPr>
        </p:nvSpPr>
        <p:spPr>
          <a:xfrm>
            <a:off x="381000" y="685800"/>
            <a:ext cx="6096000" cy="3429000"/>
          </a:xfrm>
        </p:spPr>
      </p:sp>
      <p:sp>
        <p:nvSpPr>
          <p:cNvPr id="3" name="備忘稿版面配置區 2">
            <a:extLst>
              <a:ext uri="{FF2B5EF4-FFF2-40B4-BE49-F238E27FC236}">
                <a16:creationId xmlns:a16="http://schemas.microsoft.com/office/drawing/2014/main" id="{E9D071EC-E325-DFC7-2A4C-AF453BAE3412}"/>
              </a:ext>
            </a:extLst>
          </p:cNvPr>
          <p:cNvSpPr>
            <a:spLocks noGrp="1"/>
          </p:cNvSpPr>
          <p:nvPr>
            <p:ph type="body" idx="1"/>
          </p:nvPr>
        </p:nvSpPr>
        <p:spPr/>
        <p:txBody>
          <a:bodyPr/>
          <a:lstStyle/>
          <a:p>
            <a:pPr marL="158750" indent="0">
              <a:buNone/>
            </a:pPr>
            <a:r>
              <a:rPr lang="zh-TW" altLang="en-US" dirty="0"/>
              <a:t>在</a:t>
            </a:r>
            <a:r>
              <a:rPr lang="en-US" altLang="zh-TW" dirty="0"/>
              <a:t>bp</a:t>
            </a:r>
            <a:r>
              <a:rPr lang="zh-TW" altLang="en-US" dirty="0"/>
              <a:t>一開始做之前，要先對每個接收到的訊號直計算出</a:t>
            </a:r>
            <a:r>
              <a:rPr lang="en-US" altLang="zh-TW" dirty="0"/>
              <a:t>log </a:t>
            </a:r>
            <a:r>
              <a:rPr lang="en-US" altLang="zh-TW" dirty="0" err="1"/>
              <a:t>liklihood</a:t>
            </a:r>
            <a:r>
              <a:rPr lang="en-US" altLang="zh-TW" dirty="0"/>
              <a:t> ration(LLR)</a:t>
            </a:r>
            <a:r>
              <a:rPr lang="zh-TW" altLang="en-US" dirty="0"/>
              <a:t>才會做</a:t>
            </a:r>
            <a:r>
              <a:rPr lang="en-US" altLang="zh-TW" dirty="0"/>
              <a:t>BP</a:t>
            </a:r>
            <a:r>
              <a:rPr lang="zh-TW" altLang="en-US" dirty="0"/>
              <a:t>，那在接收端地就會先需要計算出目前通道的狀態，如果沒有</a:t>
            </a:r>
            <a:r>
              <a:rPr lang="en-US" altLang="zh-TW" dirty="0"/>
              <a:t>CSI</a:t>
            </a:r>
            <a:r>
              <a:rPr lang="zh-TW" altLang="en-US" dirty="0"/>
              <a:t>的話，或是</a:t>
            </a:r>
            <a:r>
              <a:rPr lang="en-US" altLang="zh-TW" dirty="0"/>
              <a:t>CSI</a:t>
            </a:r>
            <a:r>
              <a:rPr lang="zh-TW" altLang="en-US" dirty="0"/>
              <a:t>是錯的話，</a:t>
            </a:r>
            <a:r>
              <a:rPr lang="en-US" altLang="zh-TW" dirty="0"/>
              <a:t>BP</a:t>
            </a:r>
            <a:r>
              <a:rPr lang="zh-TW" altLang="en-US" dirty="0"/>
              <a:t>效能就會明顯的下降。</a:t>
            </a:r>
            <a:endParaRPr lang="en-US" altLang="zh-TW" dirty="0"/>
          </a:p>
          <a:p>
            <a:pPr marL="158750" indent="0">
              <a:buNone/>
            </a:pPr>
            <a:endParaRPr lang="zh-TW" altLang="en-US" dirty="0"/>
          </a:p>
        </p:txBody>
      </p:sp>
    </p:spTree>
    <p:extLst>
      <p:ext uri="{BB962C8B-B14F-4D97-AF65-F5344CB8AC3E}">
        <p14:creationId xmlns:p14="http://schemas.microsoft.com/office/powerpoint/2010/main" val="10680726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D3A386-646B-67E7-05EA-0B2077612FB1}"/>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A419D786-5A80-0296-B69E-7F3D8A77200D}"/>
              </a:ext>
            </a:extLst>
          </p:cNvPr>
          <p:cNvSpPr>
            <a:spLocks noGrp="1" noRot="1" noChangeAspect="1"/>
          </p:cNvSpPr>
          <p:nvPr>
            <p:ph type="sldImg"/>
          </p:nvPr>
        </p:nvSpPr>
        <p:spPr>
          <a:xfrm>
            <a:off x="381000" y="685800"/>
            <a:ext cx="6096000" cy="3429000"/>
          </a:xfrm>
        </p:spPr>
      </p:sp>
      <p:sp>
        <p:nvSpPr>
          <p:cNvPr id="3" name="備忘稿版面配置區 2">
            <a:extLst>
              <a:ext uri="{FF2B5EF4-FFF2-40B4-BE49-F238E27FC236}">
                <a16:creationId xmlns:a16="http://schemas.microsoft.com/office/drawing/2014/main" id="{4353C2A8-6DF8-45DA-6DC4-2F7F305F2944}"/>
              </a:ext>
            </a:extLst>
          </p:cNvPr>
          <p:cNvSpPr>
            <a:spLocks noGrp="1"/>
          </p:cNvSpPr>
          <p:nvPr>
            <p:ph type="body" idx="1"/>
          </p:nvPr>
        </p:nvSpPr>
        <p:spPr/>
        <p:txBody>
          <a:bodyPr/>
          <a:lstStyle/>
          <a:p>
            <a:r>
              <a:rPr lang="zh-TW" altLang="en-US" dirty="0"/>
              <a:t>讓模型直接對接收到的訊號直直接做</a:t>
            </a:r>
            <a:r>
              <a:rPr lang="en-US" altLang="zh-TW" dirty="0"/>
              <a:t>DECODE</a:t>
            </a:r>
            <a:r>
              <a:rPr lang="zh-TW" altLang="en-US" dirty="0"/>
              <a:t>，所以目前</a:t>
            </a:r>
            <a:r>
              <a:rPr lang="en-US" altLang="zh-TW" dirty="0"/>
              <a:t>model</a:t>
            </a:r>
            <a:r>
              <a:rPr lang="zh-TW" altLang="en-US" dirty="0"/>
              <a:t>的</a:t>
            </a:r>
            <a:r>
              <a:rPr lang="en-US" altLang="zh-TW" dirty="0"/>
              <a:t>train set</a:t>
            </a:r>
            <a:r>
              <a:rPr lang="zh-TW" altLang="en-US" dirty="0"/>
              <a:t>改成接收到的訊號直，且一樣改用全零去</a:t>
            </a:r>
            <a:r>
              <a:rPr lang="en-US" altLang="zh-TW" dirty="0"/>
              <a:t>train</a:t>
            </a:r>
            <a:r>
              <a:rPr lang="zh-TW" altLang="en-US" dirty="0"/>
              <a:t>，</a:t>
            </a:r>
          </a:p>
        </p:txBody>
      </p:sp>
    </p:spTree>
    <p:extLst>
      <p:ext uri="{BB962C8B-B14F-4D97-AF65-F5344CB8AC3E}">
        <p14:creationId xmlns:p14="http://schemas.microsoft.com/office/powerpoint/2010/main" val="4538070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697FB-14EC-53DB-F6A9-B375387AAFD9}"/>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39F50191-BBFC-FEB7-B212-BC63E2FE01C8}"/>
              </a:ext>
            </a:extLst>
          </p:cNvPr>
          <p:cNvSpPr>
            <a:spLocks noGrp="1" noRot="1" noChangeAspect="1"/>
          </p:cNvSpPr>
          <p:nvPr>
            <p:ph type="sldImg"/>
          </p:nvPr>
        </p:nvSpPr>
        <p:spPr>
          <a:xfrm>
            <a:off x="381000" y="685800"/>
            <a:ext cx="6096000" cy="3429000"/>
          </a:xfrm>
        </p:spPr>
      </p:sp>
      <p:sp>
        <p:nvSpPr>
          <p:cNvPr id="3" name="備忘稿版面配置區 2">
            <a:extLst>
              <a:ext uri="{FF2B5EF4-FFF2-40B4-BE49-F238E27FC236}">
                <a16:creationId xmlns:a16="http://schemas.microsoft.com/office/drawing/2014/main" id="{DD4CDBE9-6A62-19EA-49D6-30EECA8C686C}"/>
              </a:ext>
            </a:extLst>
          </p:cNvPr>
          <p:cNvSpPr>
            <a:spLocks noGrp="1"/>
          </p:cNvSpPr>
          <p:nvPr>
            <p:ph type="body" idx="1"/>
          </p:nvPr>
        </p:nvSpPr>
        <p:spPr/>
        <p:txBody>
          <a:bodyPr/>
          <a:lstStyle/>
          <a:p>
            <a:pPr marL="158750" indent="0">
              <a:buNone/>
            </a:pPr>
            <a:r>
              <a:rPr lang="zh-TW" altLang="en-US" dirty="0"/>
              <a:t>在</a:t>
            </a:r>
            <a:r>
              <a:rPr lang="en-US" altLang="zh-TW" dirty="0"/>
              <a:t>bp</a:t>
            </a:r>
            <a:r>
              <a:rPr lang="zh-TW" altLang="en-US" dirty="0"/>
              <a:t>一開始做之前，要先對每個接收到的訊號直計算出</a:t>
            </a:r>
            <a:r>
              <a:rPr lang="en-US" altLang="zh-TW" dirty="0"/>
              <a:t>log </a:t>
            </a:r>
            <a:r>
              <a:rPr lang="en-US" altLang="zh-TW" dirty="0" err="1"/>
              <a:t>liklihood</a:t>
            </a:r>
            <a:r>
              <a:rPr lang="en-US" altLang="zh-TW" dirty="0"/>
              <a:t> ration(LLR)</a:t>
            </a:r>
            <a:r>
              <a:rPr lang="zh-TW" altLang="en-US" dirty="0"/>
              <a:t>才會做</a:t>
            </a:r>
            <a:r>
              <a:rPr lang="en-US" altLang="zh-TW" dirty="0"/>
              <a:t>BP</a:t>
            </a:r>
            <a:r>
              <a:rPr lang="zh-TW" altLang="en-US" dirty="0"/>
              <a:t>，那在接收端地就會先需要計算出目前通道的狀態，如果沒有</a:t>
            </a:r>
            <a:r>
              <a:rPr lang="en-US" altLang="zh-TW" dirty="0"/>
              <a:t>CSI</a:t>
            </a:r>
            <a:r>
              <a:rPr lang="zh-TW" altLang="en-US" dirty="0"/>
              <a:t>的話，或是</a:t>
            </a:r>
            <a:r>
              <a:rPr lang="en-US" altLang="zh-TW" dirty="0"/>
              <a:t>CSI</a:t>
            </a:r>
            <a:r>
              <a:rPr lang="zh-TW" altLang="en-US" dirty="0"/>
              <a:t>是錯的話，</a:t>
            </a:r>
            <a:r>
              <a:rPr lang="en-US" altLang="zh-TW" dirty="0"/>
              <a:t>BP</a:t>
            </a:r>
            <a:r>
              <a:rPr lang="zh-TW" altLang="en-US" dirty="0"/>
              <a:t>效能就會明顯的下降。</a:t>
            </a:r>
            <a:endParaRPr lang="en-US" altLang="zh-TW" dirty="0"/>
          </a:p>
          <a:p>
            <a:pPr marL="158750" indent="0">
              <a:buNone/>
            </a:pPr>
            <a:endParaRPr lang="zh-TW" altLang="en-US" dirty="0"/>
          </a:p>
        </p:txBody>
      </p:sp>
    </p:spTree>
    <p:extLst>
      <p:ext uri="{BB962C8B-B14F-4D97-AF65-F5344CB8AC3E}">
        <p14:creationId xmlns:p14="http://schemas.microsoft.com/office/powerpoint/2010/main" val="27166409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5AF82-8A5E-A3B6-F15B-C788D9401BA0}"/>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0CE96A09-6DC3-BB79-95AD-CC40B801B66A}"/>
              </a:ext>
            </a:extLst>
          </p:cNvPr>
          <p:cNvSpPr>
            <a:spLocks noGrp="1" noRot="1" noChangeAspect="1"/>
          </p:cNvSpPr>
          <p:nvPr>
            <p:ph type="sldImg"/>
          </p:nvPr>
        </p:nvSpPr>
        <p:spPr>
          <a:xfrm>
            <a:off x="381000" y="685800"/>
            <a:ext cx="6096000" cy="3429000"/>
          </a:xfrm>
        </p:spPr>
      </p:sp>
      <p:sp>
        <p:nvSpPr>
          <p:cNvPr id="3" name="備忘稿版面配置區 2">
            <a:extLst>
              <a:ext uri="{FF2B5EF4-FFF2-40B4-BE49-F238E27FC236}">
                <a16:creationId xmlns:a16="http://schemas.microsoft.com/office/drawing/2014/main" id="{7635B83D-DBEC-6319-EDC8-971570DBF3C0}"/>
              </a:ext>
            </a:extLst>
          </p:cNvPr>
          <p:cNvSpPr>
            <a:spLocks noGrp="1"/>
          </p:cNvSpPr>
          <p:nvPr>
            <p:ph type="body" idx="1"/>
          </p:nvPr>
        </p:nvSpPr>
        <p:spPr/>
        <p:txBody>
          <a:bodyPr/>
          <a:lstStyle/>
          <a:p>
            <a:r>
              <a:rPr lang="zh-TW" altLang="en-US" dirty="0"/>
              <a:t>讓模型直接對接收到的訊號直直接做</a:t>
            </a:r>
            <a:r>
              <a:rPr lang="en-US" altLang="zh-TW" dirty="0"/>
              <a:t>DECODE</a:t>
            </a:r>
            <a:r>
              <a:rPr lang="zh-TW" altLang="en-US" dirty="0"/>
              <a:t>，所以目前</a:t>
            </a:r>
            <a:r>
              <a:rPr lang="en-US" altLang="zh-TW" dirty="0"/>
              <a:t>model</a:t>
            </a:r>
            <a:r>
              <a:rPr lang="zh-TW" altLang="en-US" dirty="0"/>
              <a:t>的</a:t>
            </a:r>
            <a:r>
              <a:rPr lang="en-US" altLang="zh-TW" dirty="0"/>
              <a:t>train set</a:t>
            </a:r>
            <a:r>
              <a:rPr lang="zh-TW" altLang="en-US" dirty="0"/>
              <a:t>改成接收到的訊號直，且一樣改用全零去</a:t>
            </a:r>
            <a:r>
              <a:rPr lang="en-US" altLang="zh-TW" dirty="0"/>
              <a:t>train</a:t>
            </a:r>
            <a:r>
              <a:rPr lang="zh-TW" altLang="en-US" dirty="0"/>
              <a:t>，</a:t>
            </a:r>
          </a:p>
        </p:txBody>
      </p:sp>
    </p:spTree>
    <p:extLst>
      <p:ext uri="{BB962C8B-B14F-4D97-AF65-F5344CB8AC3E}">
        <p14:creationId xmlns:p14="http://schemas.microsoft.com/office/powerpoint/2010/main" val="40565229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83B03-A4EE-EB3B-6F42-6707E81B0E79}"/>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A54B6D8C-5AB8-9123-0E51-6428A819AFC9}"/>
              </a:ext>
            </a:extLst>
          </p:cNvPr>
          <p:cNvSpPr>
            <a:spLocks noGrp="1" noRot="1" noChangeAspect="1"/>
          </p:cNvSpPr>
          <p:nvPr>
            <p:ph type="sldImg"/>
          </p:nvPr>
        </p:nvSpPr>
        <p:spPr>
          <a:xfrm>
            <a:off x="381000" y="685800"/>
            <a:ext cx="6096000" cy="3429000"/>
          </a:xfrm>
        </p:spPr>
      </p:sp>
      <p:sp>
        <p:nvSpPr>
          <p:cNvPr id="3" name="備忘稿版面配置區 2">
            <a:extLst>
              <a:ext uri="{FF2B5EF4-FFF2-40B4-BE49-F238E27FC236}">
                <a16:creationId xmlns:a16="http://schemas.microsoft.com/office/drawing/2014/main" id="{3478E383-CD9D-A0B4-11A0-0E93C3158D52}"/>
              </a:ext>
            </a:extLst>
          </p:cNvPr>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5334022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65464B-60E6-0231-07B0-C1B5AA1B14AD}"/>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26C8A619-237D-1347-81C2-080A80E74A28}"/>
              </a:ext>
            </a:extLst>
          </p:cNvPr>
          <p:cNvSpPr>
            <a:spLocks noGrp="1" noRot="1" noChangeAspect="1"/>
          </p:cNvSpPr>
          <p:nvPr>
            <p:ph type="sldImg"/>
          </p:nvPr>
        </p:nvSpPr>
        <p:spPr>
          <a:xfrm>
            <a:off x="381000" y="685800"/>
            <a:ext cx="6096000" cy="3429000"/>
          </a:xfrm>
        </p:spPr>
      </p:sp>
      <p:sp>
        <p:nvSpPr>
          <p:cNvPr id="3" name="備忘稿版面配置區 2">
            <a:extLst>
              <a:ext uri="{FF2B5EF4-FFF2-40B4-BE49-F238E27FC236}">
                <a16:creationId xmlns:a16="http://schemas.microsoft.com/office/drawing/2014/main" id="{689FF2A5-E564-8808-5019-1F23156DDCD3}"/>
              </a:ext>
            </a:extLst>
          </p:cNvPr>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2017580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97246-A1FC-58F6-8211-EA00AB400792}"/>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FE134BCF-F9BE-32F7-A683-29E194AB85A8}"/>
              </a:ext>
            </a:extLst>
          </p:cNvPr>
          <p:cNvSpPr>
            <a:spLocks noGrp="1" noRot="1" noChangeAspect="1"/>
          </p:cNvSpPr>
          <p:nvPr>
            <p:ph type="sldImg"/>
          </p:nvPr>
        </p:nvSpPr>
        <p:spPr>
          <a:xfrm>
            <a:off x="381000" y="685800"/>
            <a:ext cx="6096000" cy="3429000"/>
          </a:xfrm>
        </p:spPr>
      </p:sp>
      <p:sp>
        <p:nvSpPr>
          <p:cNvPr id="3" name="備忘稿版面配置區 2">
            <a:extLst>
              <a:ext uri="{FF2B5EF4-FFF2-40B4-BE49-F238E27FC236}">
                <a16:creationId xmlns:a16="http://schemas.microsoft.com/office/drawing/2014/main" id="{C31DF9AF-F26C-AEB8-9B22-29DC98E08CBF}"/>
              </a:ext>
            </a:extLst>
          </p:cNvPr>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0327175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7348E-D636-B39A-9A9C-6898E3210319}"/>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55B580D6-8597-2785-FCBC-661FD372F75B}"/>
              </a:ext>
            </a:extLst>
          </p:cNvPr>
          <p:cNvSpPr>
            <a:spLocks noGrp="1" noRot="1" noChangeAspect="1"/>
          </p:cNvSpPr>
          <p:nvPr>
            <p:ph type="sldImg"/>
          </p:nvPr>
        </p:nvSpPr>
        <p:spPr>
          <a:xfrm>
            <a:off x="381000" y="685800"/>
            <a:ext cx="6096000" cy="3429000"/>
          </a:xfrm>
        </p:spPr>
      </p:sp>
      <p:sp>
        <p:nvSpPr>
          <p:cNvPr id="3" name="備忘稿版面配置區 2">
            <a:extLst>
              <a:ext uri="{FF2B5EF4-FFF2-40B4-BE49-F238E27FC236}">
                <a16:creationId xmlns:a16="http://schemas.microsoft.com/office/drawing/2014/main" id="{0B087E59-A1FF-334F-4AD2-2B540ED4D933}"/>
              </a:ext>
            </a:extLst>
          </p:cNvPr>
          <p:cNvSpPr>
            <a:spLocks noGrp="1"/>
          </p:cNvSpPr>
          <p:nvPr>
            <p:ph type="body" idx="1"/>
          </p:nvPr>
        </p:nvSpPr>
        <p:spPr/>
        <p:txBody>
          <a:bodyPr/>
          <a:lstStyle/>
          <a:p>
            <a:r>
              <a:rPr lang="zh-TW" altLang="en-US" b="0" i="0" dirty="0">
                <a:solidFill>
                  <a:srgbClr val="0D0D0D"/>
                </a:solidFill>
                <a:effectLst/>
                <a:latin typeface="Söhne"/>
              </a:rPr>
              <a:t>把</a:t>
            </a:r>
            <a:r>
              <a:rPr lang="en-US" altLang="zh-CN" b="0" i="0" dirty="0">
                <a:solidFill>
                  <a:srgbClr val="0D0D0D"/>
                </a:solidFill>
                <a:effectLst/>
                <a:latin typeface="Söhne"/>
              </a:rPr>
              <a:t>Y</a:t>
            </a:r>
            <a:r>
              <a:rPr lang="zh-CN" altLang="en-US" b="0" i="0" dirty="0">
                <a:solidFill>
                  <a:srgbClr val="0D0D0D"/>
                </a:solidFill>
                <a:effectLst/>
                <a:latin typeface="Söhne"/>
              </a:rPr>
              <a:t>检测到的码字的影响</a:t>
            </a:r>
            <a:r>
              <a:rPr lang="zh-TW" altLang="en-US" b="0" i="0" dirty="0">
                <a:solidFill>
                  <a:srgbClr val="0D0D0D"/>
                </a:solidFill>
                <a:effectLst/>
                <a:latin typeface="Söhne"/>
              </a:rPr>
              <a:t>給消除掉</a:t>
            </a:r>
            <a:r>
              <a:rPr lang="zh-CN" altLang="en-US" b="0" i="0" dirty="0">
                <a:solidFill>
                  <a:srgbClr val="0D0D0D"/>
                </a:solidFill>
                <a:effectLst/>
                <a:latin typeface="Söhne"/>
              </a:rPr>
              <a:t>。</a:t>
            </a:r>
            <a:endParaRPr lang="zh-TW" altLang="en-US" dirty="0"/>
          </a:p>
        </p:txBody>
      </p:sp>
    </p:spTree>
    <p:extLst>
      <p:ext uri="{BB962C8B-B14F-4D97-AF65-F5344CB8AC3E}">
        <p14:creationId xmlns:p14="http://schemas.microsoft.com/office/powerpoint/2010/main" val="36913236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221A74-F419-34C9-7D7D-31C80BC8A889}"/>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182A49F5-E6A2-FFEB-0E25-91F5106DE273}"/>
              </a:ext>
            </a:extLst>
          </p:cNvPr>
          <p:cNvSpPr>
            <a:spLocks noGrp="1" noRot="1" noChangeAspect="1"/>
          </p:cNvSpPr>
          <p:nvPr>
            <p:ph type="sldImg"/>
          </p:nvPr>
        </p:nvSpPr>
        <p:spPr>
          <a:xfrm>
            <a:off x="381000" y="685800"/>
            <a:ext cx="6096000" cy="3429000"/>
          </a:xfrm>
        </p:spPr>
      </p:sp>
      <p:sp>
        <p:nvSpPr>
          <p:cNvPr id="3" name="備忘稿版面配置區 2">
            <a:extLst>
              <a:ext uri="{FF2B5EF4-FFF2-40B4-BE49-F238E27FC236}">
                <a16:creationId xmlns:a16="http://schemas.microsoft.com/office/drawing/2014/main" id="{6AD45D6F-E228-7CD5-1310-3E7C608E4F3B}"/>
              </a:ext>
            </a:extLst>
          </p:cNvPr>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4625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2380724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AE243-2548-4F4C-3E9A-1D2238749F02}"/>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2314ADC1-E7C4-BD35-BD1F-2C81911FC91E}"/>
              </a:ext>
            </a:extLst>
          </p:cNvPr>
          <p:cNvSpPr>
            <a:spLocks noGrp="1" noRot="1" noChangeAspect="1"/>
          </p:cNvSpPr>
          <p:nvPr>
            <p:ph type="sldImg"/>
          </p:nvPr>
        </p:nvSpPr>
        <p:spPr>
          <a:xfrm>
            <a:off x="381000" y="685800"/>
            <a:ext cx="6096000" cy="3429000"/>
          </a:xfrm>
        </p:spPr>
      </p:sp>
      <p:sp>
        <p:nvSpPr>
          <p:cNvPr id="3" name="備忘稿版面配置區 2">
            <a:extLst>
              <a:ext uri="{FF2B5EF4-FFF2-40B4-BE49-F238E27FC236}">
                <a16:creationId xmlns:a16="http://schemas.microsoft.com/office/drawing/2014/main" id="{238E4D5E-13A7-0EC1-42AA-A854E1147C33}"/>
              </a:ext>
            </a:extLst>
          </p:cNvPr>
          <p:cNvSpPr>
            <a:spLocks noGrp="1"/>
          </p:cNvSpPr>
          <p:nvPr>
            <p:ph type="body" idx="1"/>
          </p:nvPr>
        </p:nvSpPr>
        <p:spPr/>
        <p:txBody>
          <a:bodyPr/>
          <a:lstStyle/>
          <a:p>
            <a:r>
              <a:rPr lang="zh-TW" altLang="en-US" b="0" i="0" dirty="0">
                <a:solidFill>
                  <a:srgbClr val="0D0D0D"/>
                </a:solidFill>
                <a:effectLst/>
                <a:latin typeface="Söhne"/>
              </a:rPr>
              <a:t>把</a:t>
            </a:r>
            <a:r>
              <a:rPr lang="en-US" altLang="zh-CN" b="0" i="0" dirty="0">
                <a:solidFill>
                  <a:srgbClr val="0D0D0D"/>
                </a:solidFill>
                <a:effectLst/>
                <a:latin typeface="Söhne"/>
              </a:rPr>
              <a:t>Y</a:t>
            </a:r>
            <a:r>
              <a:rPr lang="zh-CN" altLang="en-US" b="0" i="0" dirty="0">
                <a:solidFill>
                  <a:srgbClr val="0D0D0D"/>
                </a:solidFill>
                <a:effectLst/>
                <a:latin typeface="Söhne"/>
              </a:rPr>
              <a:t>检测到的码字的影响</a:t>
            </a:r>
            <a:r>
              <a:rPr lang="zh-TW" altLang="en-US" b="0" i="0" dirty="0">
                <a:solidFill>
                  <a:srgbClr val="0D0D0D"/>
                </a:solidFill>
                <a:effectLst/>
                <a:latin typeface="Söhne"/>
              </a:rPr>
              <a:t>給消除掉</a:t>
            </a:r>
            <a:r>
              <a:rPr lang="zh-CN" altLang="en-US" b="0" i="0" dirty="0">
                <a:solidFill>
                  <a:srgbClr val="0D0D0D"/>
                </a:solidFill>
                <a:effectLst/>
                <a:latin typeface="Söhne"/>
              </a:rPr>
              <a:t>。</a:t>
            </a:r>
            <a:endParaRPr lang="zh-TW" altLang="en-US" dirty="0"/>
          </a:p>
        </p:txBody>
      </p:sp>
    </p:spTree>
    <p:extLst>
      <p:ext uri="{BB962C8B-B14F-4D97-AF65-F5344CB8AC3E}">
        <p14:creationId xmlns:p14="http://schemas.microsoft.com/office/powerpoint/2010/main" val="536930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a9fa940987_1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a9fa940987_1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5E0D5-3B4E-9787-4768-1F16D6F6762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00B7FED1-2AC6-4C36-3A64-32E7570275DF}"/>
              </a:ext>
            </a:extLst>
          </p:cNvPr>
          <p:cNvSpPr>
            <a:spLocks noGrp="1" noRot="1" noChangeAspect="1"/>
          </p:cNvSpPr>
          <p:nvPr>
            <p:ph type="sldImg"/>
          </p:nvPr>
        </p:nvSpPr>
        <p:spPr>
          <a:xfrm>
            <a:off x="381000" y="685800"/>
            <a:ext cx="6096000" cy="3429000"/>
          </a:xfrm>
        </p:spPr>
      </p:sp>
      <p:sp>
        <p:nvSpPr>
          <p:cNvPr id="3" name="備忘稿版面配置區 2">
            <a:extLst>
              <a:ext uri="{FF2B5EF4-FFF2-40B4-BE49-F238E27FC236}">
                <a16:creationId xmlns:a16="http://schemas.microsoft.com/office/drawing/2014/main" id="{EA2FD9E5-862A-25F4-DDCB-30688C9F2145}"/>
              </a:ext>
            </a:extLst>
          </p:cNvPr>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530079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dirty="0"/>
              <a:t>這是訓練模型的參數，訓練集的</a:t>
            </a:r>
            <a:r>
              <a:rPr lang="en-US" altLang="zh-TW" dirty="0"/>
              <a:t>data</a:t>
            </a:r>
            <a:r>
              <a:rPr lang="zh-TW" altLang="en-US" dirty="0"/>
              <a:t>是</a:t>
            </a:r>
            <a:r>
              <a:rPr lang="en-US" altLang="zh-TW" dirty="0"/>
              <a:t>snr 0~5 </a:t>
            </a:r>
            <a:r>
              <a:rPr lang="zh-TW" altLang="en-US" dirty="0"/>
              <a:t>的</a:t>
            </a:r>
            <a:r>
              <a:rPr lang="en-US" altLang="zh-TW" dirty="0"/>
              <a:t>LLR</a:t>
            </a:r>
            <a:r>
              <a:rPr lang="zh-TW" altLang="en-US" dirty="0"/>
              <a:t>直，用</a:t>
            </a:r>
            <a:r>
              <a:rPr lang="en-US" altLang="zh-TW" dirty="0"/>
              <a:t>binary cross entropy </a:t>
            </a:r>
            <a:r>
              <a:rPr lang="zh-TW" altLang="en-US" dirty="0"/>
              <a:t>來計算</a:t>
            </a:r>
            <a:r>
              <a:rPr lang="en-US" altLang="zh-TW" dirty="0"/>
              <a:t>loss</a:t>
            </a:r>
            <a:r>
              <a:rPr lang="zh-TW" altLang="en-US" dirty="0"/>
              <a:t>，</a:t>
            </a:r>
            <a:r>
              <a:rPr lang="en-US" altLang="zh-TW" dirty="0"/>
              <a:t>optimizer </a:t>
            </a:r>
            <a:r>
              <a:rPr lang="zh-TW" altLang="en-US" dirty="0"/>
              <a:t>用</a:t>
            </a:r>
            <a:r>
              <a:rPr lang="en-US" altLang="zh-TW" dirty="0" err="1"/>
              <a:t>adam</a:t>
            </a:r>
            <a:r>
              <a:rPr lang="zh-TW" altLang="en-US" dirty="0"/>
              <a:t>。</a:t>
            </a:r>
            <a:endParaRPr lang="en-US" altLang="zh-TW" dirty="0"/>
          </a:p>
          <a:p>
            <a:endParaRPr lang="zh-TW" altLang="en-US" dirty="0"/>
          </a:p>
        </p:txBody>
      </p:sp>
    </p:spTree>
    <p:extLst>
      <p:ext uri="{BB962C8B-B14F-4D97-AF65-F5344CB8AC3E}">
        <p14:creationId xmlns:p14="http://schemas.microsoft.com/office/powerpoint/2010/main" val="1417155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dirty="0"/>
              <a:t>由於訓練模型的石都是利用全零</a:t>
            </a:r>
            <a:r>
              <a:rPr lang="en-US" altLang="zh-TW" dirty="0"/>
              <a:t>codeword</a:t>
            </a:r>
            <a:r>
              <a:rPr lang="zh-TW" altLang="en-US" dirty="0"/>
              <a:t>去</a:t>
            </a:r>
            <a:r>
              <a:rPr lang="en-US" altLang="zh-TW" dirty="0"/>
              <a:t>train</a:t>
            </a:r>
            <a:r>
              <a:rPr lang="zh-TW" altLang="en-US" dirty="0"/>
              <a:t>，那麼首先先確保說，模型不館丟什麼輸入進去，模型都只會吐出全零，所以用連零</a:t>
            </a:r>
            <a:r>
              <a:rPr lang="en-US" altLang="zh-TW" dirty="0"/>
              <a:t>codeword</a:t>
            </a:r>
            <a:r>
              <a:rPr lang="zh-TW" altLang="en-US" dirty="0"/>
              <a:t>和</a:t>
            </a:r>
            <a:r>
              <a:rPr lang="en-US" altLang="zh-TW" dirty="0"/>
              <a:t>encode</a:t>
            </a:r>
            <a:r>
              <a:rPr lang="zh-TW" altLang="en-US" dirty="0"/>
              <a:t>過後的</a:t>
            </a:r>
            <a:r>
              <a:rPr lang="en-US" altLang="zh-TW" dirty="0"/>
              <a:t>codeword</a:t>
            </a:r>
            <a:r>
              <a:rPr lang="zh-TW" altLang="en-US" dirty="0"/>
              <a:t>來做測試，看</a:t>
            </a:r>
            <a:r>
              <a:rPr lang="en-US" altLang="zh-TW" dirty="0"/>
              <a:t>performance</a:t>
            </a:r>
            <a:r>
              <a:rPr lang="zh-TW" altLang="en-US" dirty="0"/>
              <a:t>是否會一樣，因為在傳統</a:t>
            </a:r>
            <a:r>
              <a:rPr lang="en-US" altLang="zh-TW" dirty="0"/>
              <a:t>bp </a:t>
            </a:r>
            <a:r>
              <a:rPr lang="zh-TW" altLang="en-US" dirty="0"/>
              <a:t>解碼的時候，都是用全零去做測試。</a:t>
            </a:r>
          </a:p>
        </p:txBody>
      </p:sp>
    </p:spTree>
    <p:extLst>
      <p:ext uri="{BB962C8B-B14F-4D97-AF65-F5344CB8AC3E}">
        <p14:creationId xmlns:p14="http://schemas.microsoft.com/office/powerpoint/2010/main" val="2419079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FD14A-8ADE-C58C-9BD0-87AE55A8E20B}"/>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A80CE20-5B7B-9851-1D3B-F8994553BF80}"/>
              </a:ext>
            </a:extLst>
          </p:cNvPr>
          <p:cNvSpPr>
            <a:spLocks noGrp="1" noRot="1" noChangeAspect="1"/>
          </p:cNvSpPr>
          <p:nvPr>
            <p:ph type="sldImg"/>
          </p:nvPr>
        </p:nvSpPr>
        <p:spPr>
          <a:xfrm>
            <a:off x="381000" y="685800"/>
            <a:ext cx="6096000" cy="3429000"/>
          </a:xfrm>
        </p:spPr>
      </p:sp>
      <p:sp>
        <p:nvSpPr>
          <p:cNvPr id="3" name="備忘稿版面配置區 2">
            <a:extLst>
              <a:ext uri="{FF2B5EF4-FFF2-40B4-BE49-F238E27FC236}">
                <a16:creationId xmlns:a16="http://schemas.microsoft.com/office/drawing/2014/main" id="{7581AC7C-E755-9BA7-44CE-B967104AEDDE}"/>
              </a:ext>
            </a:extLst>
          </p:cNvPr>
          <p:cNvSpPr>
            <a:spLocks noGrp="1"/>
          </p:cNvSpPr>
          <p:nvPr>
            <p:ph type="body" idx="1"/>
          </p:nvPr>
        </p:nvSpPr>
        <p:spPr/>
        <p:txBody>
          <a:bodyPr/>
          <a:lstStyle/>
          <a:p>
            <a:r>
              <a:rPr lang="zh-TW" altLang="en-US" dirty="0"/>
              <a:t>那這邊去比較說，傳統</a:t>
            </a:r>
            <a:r>
              <a:rPr lang="en-US" altLang="zh-TW" dirty="0"/>
              <a:t>bp</a:t>
            </a:r>
            <a:r>
              <a:rPr lang="zh-TW" altLang="en-US" dirty="0"/>
              <a:t>艮</a:t>
            </a:r>
            <a:r>
              <a:rPr lang="en-US" altLang="zh-TW" dirty="0" err="1"/>
              <a:t>nnbp</a:t>
            </a:r>
            <a:r>
              <a:rPr lang="zh-TW" altLang="en-US" dirty="0"/>
              <a:t>的比較圖，可以發現說</a:t>
            </a:r>
            <a:r>
              <a:rPr lang="en-US" altLang="zh-TW" dirty="0" err="1"/>
              <a:t>nnbp</a:t>
            </a:r>
            <a:r>
              <a:rPr lang="en-US" altLang="zh-TW" dirty="0"/>
              <a:t> </a:t>
            </a:r>
            <a:r>
              <a:rPr lang="zh-TW" altLang="en-US" dirty="0"/>
              <a:t>在止跌帶五次的情況下，比傳統</a:t>
            </a:r>
            <a:r>
              <a:rPr lang="en-US" altLang="zh-TW" dirty="0"/>
              <a:t>bp</a:t>
            </a:r>
            <a:r>
              <a:rPr lang="zh-TW" altLang="en-US" dirty="0"/>
              <a:t>解的還要來的好，甚至比跌帶</a:t>
            </a:r>
            <a:r>
              <a:rPr lang="en-US" altLang="zh-TW" dirty="0"/>
              <a:t>20</a:t>
            </a:r>
            <a:r>
              <a:rPr lang="zh-TW" altLang="en-US" dirty="0"/>
              <a:t>次的傳統</a:t>
            </a:r>
            <a:r>
              <a:rPr lang="en-US" altLang="zh-TW" dirty="0"/>
              <a:t>bp</a:t>
            </a:r>
            <a:r>
              <a:rPr lang="zh-TW" altLang="en-US" dirty="0"/>
              <a:t>還要來的好。</a:t>
            </a:r>
          </a:p>
        </p:txBody>
      </p:sp>
    </p:spTree>
    <p:extLst>
      <p:ext uri="{BB962C8B-B14F-4D97-AF65-F5344CB8AC3E}">
        <p14:creationId xmlns:p14="http://schemas.microsoft.com/office/powerpoint/2010/main" val="3681004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可以看出說 </a:t>
            </a:r>
            <a:r>
              <a:rPr lang="en-US" altLang="zh-TW" dirty="0"/>
              <a:t>weight </a:t>
            </a:r>
            <a:r>
              <a:rPr lang="zh-TW" altLang="en-US" dirty="0"/>
              <a:t>再跌帶刺出後面的時候權重越大，推測跌帶到後面的訊息輛是比較可靠的，所以對應的眾會比較大。</a:t>
            </a:r>
          </a:p>
        </p:txBody>
      </p:sp>
    </p:spTree>
    <p:extLst>
      <p:ext uri="{BB962C8B-B14F-4D97-AF65-F5344CB8AC3E}">
        <p14:creationId xmlns:p14="http://schemas.microsoft.com/office/powerpoint/2010/main" val="2398876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dirty="0"/>
              <a:t>因為剛剛適用全零的</a:t>
            </a:r>
            <a:r>
              <a:rPr lang="en-US" altLang="zh-TW" dirty="0"/>
              <a:t>codeword</a:t>
            </a:r>
            <a:r>
              <a:rPr lang="zh-TW" altLang="en-US" dirty="0"/>
              <a:t>去跑模擬，那現在改用</a:t>
            </a:r>
            <a:r>
              <a:rPr lang="en-US" altLang="zh-TW" dirty="0"/>
              <a:t>encode</a:t>
            </a:r>
            <a:r>
              <a:rPr lang="zh-TW" altLang="en-US" dirty="0"/>
              <a:t>過後的</a:t>
            </a:r>
            <a:r>
              <a:rPr lang="en-US" altLang="zh-TW" dirty="0"/>
              <a:t>codeword</a:t>
            </a:r>
            <a:r>
              <a:rPr lang="zh-TW" altLang="en-US" dirty="0"/>
              <a:t>去</a:t>
            </a:r>
            <a:r>
              <a:rPr lang="en-US" altLang="zh-TW" dirty="0"/>
              <a:t>train model</a:t>
            </a:r>
            <a:r>
              <a:rPr lang="zh-TW" altLang="en-US" dirty="0"/>
              <a:t>，來看效能會不會比較好，輸入的資料還是</a:t>
            </a:r>
            <a:r>
              <a:rPr lang="en-US" altLang="zh-TW" dirty="0"/>
              <a:t>LLR</a:t>
            </a:r>
            <a:r>
              <a:rPr lang="zh-TW" altLang="en-US" dirty="0"/>
              <a:t>直。</a:t>
            </a:r>
          </a:p>
        </p:txBody>
      </p:sp>
    </p:spTree>
    <p:extLst>
      <p:ext uri="{BB962C8B-B14F-4D97-AF65-F5344CB8AC3E}">
        <p14:creationId xmlns:p14="http://schemas.microsoft.com/office/powerpoint/2010/main" val="3125735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643859" y="1172225"/>
            <a:ext cx="6770700" cy="20526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53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643853" y="3261775"/>
            <a:ext cx="6770700" cy="5571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sz="1600">
                <a:solidFill>
                  <a:schemeClr val="accent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0"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body" idx="1"/>
          </p:nvPr>
        </p:nvSpPr>
        <p:spPr>
          <a:xfrm>
            <a:off x="713226" y="1152475"/>
            <a:ext cx="7717500" cy="3416400"/>
          </a:xfrm>
          <a:prstGeom prst="rect">
            <a:avLst/>
          </a:prstGeom>
        </p:spPr>
        <p:txBody>
          <a:bodyPr spcFirstLastPara="1" wrap="square" lIns="91425" tIns="91425" rIns="91425" bIns="91425" anchor="t" anchorCtr="0">
            <a:noAutofit/>
          </a:bodyPr>
          <a:lstStyle>
            <a:lvl1pPr marL="457189" lvl="0" indent="-317492">
              <a:spcBef>
                <a:spcPts val="0"/>
              </a:spcBef>
              <a:spcAft>
                <a:spcPts val="0"/>
              </a:spcAft>
              <a:buSzPts val="1400"/>
              <a:buFont typeface="Barlow"/>
              <a:buChar char="●"/>
              <a:defRPr sz="1200"/>
            </a:lvl1pPr>
            <a:lvl2pPr marL="914377" lvl="1" indent="-317492">
              <a:spcBef>
                <a:spcPts val="1600"/>
              </a:spcBef>
              <a:spcAft>
                <a:spcPts val="0"/>
              </a:spcAft>
              <a:buSzPts val="1400"/>
              <a:buFont typeface="Barlow"/>
              <a:buChar char="○"/>
              <a:defRPr sz="1200"/>
            </a:lvl2pPr>
            <a:lvl3pPr marL="1371566" lvl="2" indent="-317492">
              <a:spcBef>
                <a:spcPts val="1600"/>
              </a:spcBef>
              <a:spcAft>
                <a:spcPts val="0"/>
              </a:spcAft>
              <a:buClr>
                <a:schemeClr val="lt1"/>
              </a:buClr>
              <a:buSzPts val="1400"/>
              <a:buFont typeface="Barlow"/>
              <a:buChar char="■"/>
              <a:defRPr/>
            </a:lvl3pPr>
            <a:lvl4pPr marL="1828754" lvl="3" indent="-317492">
              <a:spcBef>
                <a:spcPts val="1600"/>
              </a:spcBef>
              <a:spcAft>
                <a:spcPts val="0"/>
              </a:spcAft>
              <a:buClr>
                <a:schemeClr val="lt1"/>
              </a:buClr>
              <a:buSzPts val="1400"/>
              <a:buFont typeface="Barlow"/>
              <a:buChar char="●"/>
              <a:defRPr/>
            </a:lvl4pPr>
            <a:lvl5pPr marL="2285943" lvl="4" indent="-317492">
              <a:spcBef>
                <a:spcPts val="1600"/>
              </a:spcBef>
              <a:spcAft>
                <a:spcPts val="0"/>
              </a:spcAft>
              <a:buClr>
                <a:schemeClr val="lt1"/>
              </a:buClr>
              <a:buSzPts val="1400"/>
              <a:buFont typeface="Barlow"/>
              <a:buChar char="○"/>
              <a:defRPr/>
            </a:lvl5pPr>
            <a:lvl6pPr marL="2743131" lvl="5" indent="-317492">
              <a:spcBef>
                <a:spcPts val="1600"/>
              </a:spcBef>
              <a:spcAft>
                <a:spcPts val="0"/>
              </a:spcAft>
              <a:buClr>
                <a:schemeClr val="lt1"/>
              </a:buClr>
              <a:buSzPts val="1400"/>
              <a:buFont typeface="Barlow"/>
              <a:buChar char="■"/>
              <a:defRPr/>
            </a:lvl6pPr>
            <a:lvl7pPr marL="3200320" lvl="6" indent="-317492">
              <a:spcBef>
                <a:spcPts val="1600"/>
              </a:spcBef>
              <a:spcAft>
                <a:spcPts val="0"/>
              </a:spcAft>
              <a:buClr>
                <a:schemeClr val="lt1"/>
              </a:buClr>
              <a:buSzPts val="1400"/>
              <a:buFont typeface="Barlow"/>
              <a:buChar char="●"/>
              <a:defRPr/>
            </a:lvl7pPr>
            <a:lvl8pPr marL="3657509" lvl="7" indent="-317492">
              <a:spcBef>
                <a:spcPts val="1600"/>
              </a:spcBef>
              <a:spcAft>
                <a:spcPts val="0"/>
              </a:spcAft>
              <a:buClr>
                <a:schemeClr val="lt1"/>
              </a:buClr>
              <a:buSzPts val="1400"/>
              <a:buFont typeface="Barlow"/>
              <a:buChar char="○"/>
              <a:defRPr/>
            </a:lvl8pPr>
            <a:lvl9pPr marL="4114697" lvl="8" indent="-317492">
              <a:spcBef>
                <a:spcPts val="1600"/>
              </a:spcBef>
              <a:spcAft>
                <a:spcPts val="1600"/>
              </a:spcAft>
              <a:buClr>
                <a:schemeClr val="lt1"/>
              </a:buClr>
              <a:buSzPts val="1400"/>
              <a:buFont typeface="Barlow"/>
              <a:buChar char="■"/>
              <a:defRPr/>
            </a:lvl9pPr>
          </a:lstStyle>
          <a:p>
            <a:endParaRPr/>
          </a:p>
        </p:txBody>
      </p:sp>
      <p:sp>
        <p:nvSpPr>
          <p:cNvPr id="20" name="Google Shape;20;p4"/>
          <p:cNvSpPr txBox="1">
            <a:spLocks noGrp="1"/>
          </p:cNvSpPr>
          <p:nvPr>
            <p:ph type="title"/>
          </p:nvPr>
        </p:nvSpPr>
        <p:spPr>
          <a:xfrm>
            <a:off x="713226" y="384048"/>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713225" y="1170000"/>
            <a:ext cx="5533200" cy="28035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400">
                <a:solidFill>
                  <a:schemeClr val="accen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8"/>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solidFill>
                <a:schemeClr val="dk1"/>
              </a:solidFill>
            </a:endParaRPr>
          </a:p>
        </p:txBody>
      </p:sp>
      <p:sp>
        <p:nvSpPr>
          <p:cNvPr id="40" name="Google Shape;40;p8"/>
          <p:cNvSpPr/>
          <p:nvPr/>
        </p:nvSpPr>
        <p:spPr>
          <a:xfrm>
            <a:off x="6732125"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 name="Google Shape;41;p8"/>
          <p:cNvSpPr/>
          <p:nvPr/>
        </p:nvSpPr>
        <p:spPr>
          <a:xfrm>
            <a:off x="7951325" y="2571750"/>
            <a:ext cx="1216200" cy="134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1pPr>
            <a:lvl2pPr lvl="1">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2pPr>
            <a:lvl3pPr lvl="2">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3pPr>
            <a:lvl4pPr lvl="3">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4pPr>
            <a:lvl5pPr lvl="4">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5pPr>
            <a:lvl6pPr lvl="5">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6pPr>
            <a:lvl7pPr lvl="6">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7pPr>
            <a:lvl8pPr lvl="7">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8pPr>
            <a:lvl9pPr lvl="8">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4" r:id="rId3"/>
    <p:sldLayoutId id="2147483658" r:id="rId4"/>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91.xml"/><Relationship Id="rId13" Type="http://schemas.openxmlformats.org/officeDocument/2006/relationships/image" Target="../media/image51.png"/><Relationship Id="rId18" Type="http://schemas.openxmlformats.org/officeDocument/2006/relationships/image" Target="../media/image56.png"/><Relationship Id="rId3" Type="http://schemas.openxmlformats.org/officeDocument/2006/relationships/tags" Target="../tags/tag86.xml"/><Relationship Id="rId7" Type="http://schemas.openxmlformats.org/officeDocument/2006/relationships/tags" Target="../tags/tag90.xml"/><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tags" Target="../tags/tag85.xml"/><Relationship Id="rId16" Type="http://schemas.openxmlformats.org/officeDocument/2006/relationships/image" Target="../media/image54.png"/><Relationship Id="rId20" Type="http://schemas.openxmlformats.org/officeDocument/2006/relationships/image" Target="../media/image58.png"/><Relationship Id="rId1" Type="http://schemas.openxmlformats.org/officeDocument/2006/relationships/tags" Target="../tags/tag84.xml"/><Relationship Id="rId6" Type="http://schemas.openxmlformats.org/officeDocument/2006/relationships/tags" Target="../tags/tag89.xml"/><Relationship Id="rId11" Type="http://schemas.openxmlformats.org/officeDocument/2006/relationships/notesSlide" Target="../notesSlides/notesSlide3.xml"/><Relationship Id="rId5" Type="http://schemas.openxmlformats.org/officeDocument/2006/relationships/tags" Target="../tags/tag88.xml"/><Relationship Id="rId15" Type="http://schemas.openxmlformats.org/officeDocument/2006/relationships/image" Target="../media/image53.png"/><Relationship Id="rId10" Type="http://schemas.openxmlformats.org/officeDocument/2006/relationships/slideLayout" Target="../slideLayouts/slideLayout2.xml"/><Relationship Id="rId19" Type="http://schemas.openxmlformats.org/officeDocument/2006/relationships/image" Target="../media/image57.png"/><Relationship Id="rId4" Type="http://schemas.openxmlformats.org/officeDocument/2006/relationships/tags" Target="../tags/tag87.xml"/><Relationship Id="rId9" Type="http://schemas.openxmlformats.org/officeDocument/2006/relationships/tags" Target="../tags/tag92.xml"/><Relationship Id="rId14" Type="http://schemas.openxmlformats.org/officeDocument/2006/relationships/image" Target="../media/image52.png"/></Relationships>
</file>

<file path=ppt/slides/_rels/slide11.xml.rels><?xml version="1.0" encoding="UTF-8" standalone="yes"?>
<Relationships xmlns="http://schemas.openxmlformats.org/package/2006/relationships"><Relationship Id="rId13" Type="http://schemas.openxmlformats.org/officeDocument/2006/relationships/tags" Target="../tags/tag105.xml"/><Relationship Id="rId18" Type="http://schemas.openxmlformats.org/officeDocument/2006/relationships/tags" Target="../tags/tag110.xml"/><Relationship Id="rId26" Type="http://schemas.openxmlformats.org/officeDocument/2006/relationships/tags" Target="../tags/tag118.xml"/><Relationship Id="rId39" Type="http://schemas.openxmlformats.org/officeDocument/2006/relationships/image" Target="../media/image31.png"/><Relationship Id="rId21" Type="http://schemas.openxmlformats.org/officeDocument/2006/relationships/tags" Target="../tags/tag113.xml"/><Relationship Id="rId34" Type="http://schemas.openxmlformats.org/officeDocument/2006/relationships/image" Target="../media/image26.png"/><Relationship Id="rId42" Type="http://schemas.openxmlformats.org/officeDocument/2006/relationships/image" Target="../media/image34.png"/><Relationship Id="rId47" Type="http://schemas.openxmlformats.org/officeDocument/2006/relationships/image" Target="../media/image11.png"/><Relationship Id="rId50" Type="http://schemas.openxmlformats.org/officeDocument/2006/relationships/image" Target="../media/image60.png"/><Relationship Id="rId55" Type="http://schemas.openxmlformats.org/officeDocument/2006/relationships/image" Target="../media/image65.png"/><Relationship Id="rId7" Type="http://schemas.openxmlformats.org/officeDocument/2006/relationships/tags" Target="../tags/tag99.xml"/><Relationship Id="rId2" Type="http://schemas.openxmlformats.org/officeDocument/2006/relationships/tags" Target="../tags/tag94.xml"/><Relationship Id="rId16" Type="http://schemas.openxmlformats.org/officeDocument/2006/relationships/tags" Target="../tags/tag108.xml"/><Relationship Id="rId29" Type="http://schemas.openxmlformats.org/officeDocument/2006/relationships/tags" Target="../tags/tag121.xml"/><Relationship Id="rId11" Type="http://schemas.openxmlformats.org/officeDocument/2006/relationships/tags" Target="../tags/tag103.xml"/><Relationship Id="rId24" Type="http://schemas.openxmlformats.org/officeDocument/2006/relationships/tags" Target="../tags/tag116.xml"/><Relationship Id="rId32" Type="http://schemas.openxmlformats.org/officeDocument/2006/relationships/image" Target="../media/image59.png"/><Relationship Id="rId37" Type="http://schemas.openxmlformats.org/officeDocument/2006/relationships/image" Target="../media/image29.png"/><Relationship Id="rId40" Type="http://schemas.openxmlformats.org/officeDocument/2006/relationships/image" Target="../media/image32.png"/><Relationship Id="rId45" Type="http://schemas.openxmlformats.org/officeDocument/2006/relationships/image" Target="../media/image37.png"/><Relationship Id="rId53" Type="http://schemas.openxmlformats.org/officeDocument/2006/relationships/image" Target="../media/image63.png"/><Relationship Id="rId5" Type="http://schemas.openxmlformats.org/officeDocument/2006/relationships/tags" Target="../tags/tag97.xml"/><Relationship Id="rId19" Type="http://schemas.openxmlformats.org/officeDocument/2006/relationships/tags" Target="../tags/tag111.xml"/><Relationship Id="rId4" Type="http://schemas.openxmlformats.org/officeDocument/2006/relationships/tags" Target="../tags/tag96.xml"/><Relationship Id="rId9" Type="http://schemas.openxmlformats.org/officeDocument/2006/relationships/tags" Target="../tags/tag101.xml"/><Relationship Id="rId14" Type="http://schemas.openxmlformats.org/officeDocument/2006/relationships/tags" Target="../tags/tag106.xml"/><Relationship Id="rId22" Type="http://schemas.openxmlformats.org/officeDocument/2006/relationships/tags" Target="../tags/tag114.xml"/><Relationship Id="rId27" Type="http://schemas.openxmlformats.org/officeDocument/2006/relationships/tags" Target="../tags/tag119.xml"/><Relationship Id="rId30" Type="http://schemas.openxmlformats.org/officeDocument/2006/relationships/slideLayout" Target="../slideLayouts/slideLayout2.xml"/><Relationship Id="rId35" Type="http://schemas.openxmlformats.org/officeDocument/2006/relationships/image" Target="../media/image27.png"/><Relationship Id="rId43" Type="http://schemas.openxmlformats.org/officeDocument/2006/relationships/image" Target="../media/image35.png"/><Relationship Id="rId48" Type="http://schemas.openxmlformats.org/officeDocument/2006/relationships/image" Target="../media/image12.png"/><Relationship Id="rId56" Type="http://schemas.openxmlformats.org/officeDocument/2006/relationships/image" Target="../media/image66.png"/><Relationship Id="rId8" Type="http://schemas.openxmlformats.org/officeDocument/2006/relationships/tags" Target="../tags/tag100.xml"/><Relationship Id="rId51" Type="http://schemas.openxmlformats.org/officeDocument/2006/relationships/image" Target="../media/image61.png"/><Relationship Id="rId3" Type="http://schemas.openxmlformats.org/officeDocument/2006/relationships/tags" Target="../tags/tag95.xml"/><Relationship Id="rId12" Type="http://schemas.openxmlformats.org/officeDocument/2006/relationships/tags" Target="../tags/tag104.xml"/><Relationship Id="rId17" Type="http://schemas.openxmlformats.org/officeDocument/2006/relationships/tags" Target="../tags/tag109.xml"/><Relationship Id="rId25" Type="http://schemas.openxmlformats.org/officeDocument/2006/relationships/tags" Target="../tags/tag117.xml"/><Relationship Id="rId33" Type="http://schemas.openxmlformats.org/officeDocument/2006/relationships/image" Target="../media/image2.png"/><Relationship Id="rId38" Type="http://schemas.openxmlformats.org/officeDocument/2006/relationships/image" Target="../media/image30.png"/><Relationship Id="rId46" Type="http://schemas.openxmlformats.org/officeDocument/2006/relationships/image" Target="../media/image38.png"/><Relationship Id="rId20" Type="http://schemas.openxmlformats.org/officeDocument/2006/relationships/tags" Target="../tags/tag112.xml"/><Relationship Id="rId41" Type="http://schemas.openxmlformats.org/officeDocument/2006/relationships/image" Target="../media/image33.png"/><Relationship Id="rId54" Type="http://schemas.openxmlformats.org/officeDocument/2006/relationships/image" Target="../media/image64.png"/><Relationship Id="rId1" Type="http://schemas.openxmlformats.org/officeDocument/2006/relationships/tags" Target="../tags/tag93.xml"/><Relationship Id="rId6" Type="http://schemas.openxmlformats.org/officeDocument/2006/relationships/tags" Target="../tags/tag98.xml"/><Relationship Id="rId15" Type="http://schemas.openxmlformats.org/officeDocument/2006/relationships/tags" Target="../tags/tag107.xml"/><Relationship Id="rId23" Type="http://schemas.openxmlformats.org/officeDocument/2006/relationships/tags" Target="../tags/tag115.xml"/><Relationship Id="rId28" Type="http://schemas.openxmlformats.org/officeDocument/2006/relationships/tags" Target="../tags/tag120.xml"/><Relationship Id="rId36" Type="http://schemas.openxmlformats.org/officeDocument/2006/relationships/image" Target="../media/image28.png"/><Relationship Id="rId49" Type="http://schemas.openxmlformats.org/officeDocument/2006/relationships/image" Target="../media/image10.png"/><Relationship Id="rId57" Type="http://schemas.openxmlformats.org/officeDocument/2006/relationships/image" Target="../media/image67.png"/><Relationship Id="rId10" Type="http://schemas.openxmlformats.org/officeDocument/2006/relationships/tags" Target="../tags/tag102.xml"/><Relationship Id="rId31" Type="http://schemas.openxmlformats.org/officeDocument/2006/relationships/notesSlide" Target="../notesSlides/notesSlide4.xml"/><Relationship Id="rId44" Type="http://schemas.openxmlformats.org/officeDocument/2006/relationships/image" Target="../media/image36.png"/><Relationship Id="rId52" Type="http://schemas.openxmlformats.org/officeDocument/2006/relationships/image" Target="../media/image62.png"/></Relationships>
</file>

<file path=ppt/slides/_rels/slide1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Layout" Target="../slideLayouts/slideLayout2.xml"/><Relationship Id="rId1" Type="http://schemas.openxmlformats.org/officeDocument/2006/relationships/tags" Target="../tags/tag12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4.xml"/><Relationship Id="rId1" Type="http://schemas.openxmlformats.org/officeDocument/2006/relationships/tags" Target="../tags/tag12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25.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26.xml"/><Relationship Id="rId6" Type="http://schemas.openxmlformats.org/officeDocument/2006/relationships/image" Target="../media/image76.jpeg"/><Relationship Id="rId5" Type="http://schemas.openxmlformats.org/officeDocument/2006/relationships/image" Target="../media/image75.jpeg"/><Relationship Id="rId4" Type="http://schemas.openxmlformats.org/officeDocument/2006/relationships/image" Target="../media/image7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27.xml"/><Relationship Id="rId5" Type="http://schemas.openxmlformats.org/officeDocument/2006/relationships/image" Target="../media/image78.png"/><Relationship Id="rId4" Type="http://schemas.openxmlformats.org/officeDocument/2006/relationships/image" Target="../media/image7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image" Target="../media/image79.png"/><Relationship Id="rId5" Type="http://schemas.openxmlformats.org/officeDocument/2006/relationships/image" Target="../media/image69.png"/><Relationship Id="rId4"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30.xml"/><Relationship Id="rId6" Type="http://schemas.openxmlformats.org/officeDocument/2006/relationships/image" Target="../media/image81.jpeg"/><Relationship Id="rId5" Type="http://schemas.openxmlformats.org/officeDocument/2006/relationships/image" Target="../media/image80.jpeg"/><Relationship Id="rId4" Type="http://schemas.openxmlformats.org/officeDocument/2006/relationships/image" Target="../media/image7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31.xml"/><Relationship Id="rId6" Type="http://schemas.openxmlformats.org/officeDocument/2006/relationships/image" Target="../media/image83.jpeg"/><Relationship Id="rId5" Type="http://schemas.openxmlformats.org/officeDocument/2006/relationships/image" Target="../media/image82.jpeg"/><Relationship Id="rId4" Type="http://schemas.openxmlformats.org/officeDocument/2006/relationships/image" Target="../media/image7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32.xml"/><Relationship Id="rId5" Type="http://schemas.openxmlformats.org/officeDocument/2006/relationships/image" Target="../media/image84.png"/><Relationship Id="rId4" Type="http://schemas.openxmlformats.org/officeDocument/2006/relationships/image" Target="../media/image7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33.xml"/><Relationship Id="rId4" Type="http://schemas.openxmlformats.org/officeDocument/2006/relationships/image" Target="../media/image85.png"/></Relationships>
</file>

<file path=ppt/slides/_rels/slide2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slideLayout" Target="../slideLayouts/slideLayout2.xml"/><Relationship Id="rId1" Type="http://schemas.openxmlformats.org/officeDocument/2006/relationships/tags" Target="../tags/tag13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image" Target="../media/image87.png"/><Relationship Id="rId5" Type="http://schemas.openxmlformats.org/officeDocument/2006/relationships/image" Target="../media/image69.png"/><Relationship Id="rId4"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3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7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38.xml"/><Relationship Id="rId5" Type="http://schemas.openxmlformats.org/officeDocument/2006/relationships/image" Target="../media/image90.png"/><Relationship Id="rId4" Type="http://schemas.openxmlformats.org/officeDocument/2006/relationships/image" Target="../media/image78.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39.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40.xml"/><Relationship Id="rId4" Type="http://schemas.openxmlformats.org/officeDocument/2006/relationships/image" Target="../media/image94.png"/></Relationships>
</file>

<file path=ppt/slides/_rels/slide2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Layout" Target="../slideLayouts/slideLayout2.xml"/><Relationship Id="rId1" Type="http://schemas.openxmlformats.org/officeDocument/2006/relationships/tags" Target="../tags/tag141.xml"/></Relationships>
</file>

<file path=ppt/slides/_rels/slide2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144.xml"/><Relationship Id="rId7" Type="http://schemas.openxmlformats.org/officeDocument/2006/relationships/notesSlide" Target="../notesSlides/notesSlide19.xml"/><Relationship Id="rId12" Type="http://schemas.openxmlformats.org/officeDocument/2006/relationships/image" Target="../media/image23.png"/><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slideLayout" Target="../slideLayouts/slideLayout2.xml"/><Relationship Id="rId11" Type="http://schemas.openxmlformats.org/officeDocument/2006/relationships/image" Target="../media/image97.png"/><Relationship Id="rId5" Type="http://schemas.openxmlformats.org/officeDocument/2006/relationships/tags" Target="../tags/tag146.xml"/><Relationship Id="rId10" Type="http://schemas.openxmlformats.org/officeDocument/2006/relationships/image" Target="../media/image96.png"/><Relationship Id="rId4" Type="http://schemas.openxmlformats.org/officeDocument/2006/relationships/tags" Target="../tags/tag145.xml"/><Relationship Id="rId9" Type="http://schemas.openxmlformats.org/officeDocument/2006/relationships/image" Target="../media/image22.png"/></Relationships>
</file>

<file path=ppt/slides/_rels/slide3.xml.rels><?xml version="1.0" encoding="UTF-8" standalone="yes"?>
<Relationships xmlns="http://schemas.openxmlformats.org/package/2006/relationships"><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image" Target="../media/image4.png"/><Relationship Id="rId39" Type="http://schemas.openxmlformats.org/officeDocument/2006/relationships/image" Target="../media/image17.png"/><Relationship Id="rId21" Type="http://schemas.openxmlformats.org/officeDocument/2006/relationships/tags" Target="../tags/tag22.xml"/><Relationship Id="rId34" Type="http://schemas.openxmlformats.org/officeDocument/2006/relationships/image" Target="../media/image12.png"/><Relationship Id="rId42" Type="http://schemas.openxmlformats.org/officeDocument/2006/relationships/image" Target="../media/image20.png"/><Relationship Id="rId7" Type="http://schemas.openxmlformats.org/officeDocument/2006/relationships/tags" Target="../tags/tag8.xml"/><Relationship Id="rId2" Type="http://schemas.openxmlformats.org/officeDocument/2006/relationships/tags" Target="../tags/tag3.xml"/><Relationship Id="rId16" Type="http://schemas.openxmlformats.org/officeDocument/2006/relationships/tags" Target="../tags/tag17.xml"/><Relationship Id="rId29" Type="http://schemas.openxmlformats.org/officeDocument/2006/relationships/image" Target="../media/image7.pn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image" Target="../media/image2.png"/><Relationship Id="rId32" Type="http://schemas.openxmlformats.org/officeDocument/2006/relationships/image" Target="../media/image10.png"/><Relationship Id="rId37" Type="http://schemas.openxmlformats.org/officeDocument/2006/relationships/image" Target="../media/image15.png"/><Relationship Id="rId40" Type="http://schemas.openxmlformats.org/officeDocument/2006/relationships/image" Target="../media/image18.png"/><Relationship Id="rId45" Type="http://schemas.openxmlformats.org/officeDocument/2006/relationships/image" Target="../media/image23.png"/><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slideLayout" Target="../slideLayouts/slideLayout2.xml"/><Relationship Id="rId28" Type="http://schemas.openxmlformats.org/officeDocument/2006/relationships/image" Target="../media/image6.png"/><Relationship Id="rId36" Type="http://schemas.openxmlformats.org/officeDocument/2006/relationships/image" Target="../media/image14.png"/><Relationship Id="rId10" Type="http://schemas.openxmlformats.org/officeDocument/2006/relationships/tags" Target="../tags/tag11.xml"/><Relationship Id="rId19" Type="http://schemas.openxmlformats.org/officeDocument/2006/relationships/tags" Target="../tags/tag20.xml"/><Relationship Id="rId31" Type="http://schemas.openxmlformats.org/officeDocument/2006/relationships/image" Target="../media/image9.png"/><Relationship Id="rId44" Type="http://schemas.openxmlformats.org/officeDocument/2006/relationships/image" Target="../media/image22.png"/><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 Id="rId27" Type="http://schemas.openxmlformats.org/officeDocument/2006/relationships/image" Target="../media/image5.png"/><Relationship Id="rId30" Type="http://schemas.openxmlformats.org/officeDocument/2006/relationships/image" Target="../media/image8.png"/><Relationship Id="rId35" Type="http://schemas.openxmlformats.org/officeDocument/2006/relationships/image" Target="../media/image13.png"/><Relationship Id="rId43" Type="http://schemas.openxmlformats.org/officeDocument/2006/relationships/image" Target="../media/image21.png"/><Relationship Id="rId8" Type="http://schemas.openxmlformats.org/officeDocument/2006/relationships/tags" Target="../tags/tag9.xml"/><Relationship Id="rId3" Type="http://schemas.openxmlformats.org/officeDocument/2006/relationships/tags" Target="../tags/tag4.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image" Target="../media/image3.png"/><Relationship Id="rId33" Type="http://schemas.openxmlformats.org/officeDocument/2006/relationships/image" Target="../media/image11.png"/><Relationship Id="rId38" Type="http://schemas.openxmlformats.org/officeDocument/2006/relationships/image" Target="../media/image16.png"/><Relationship Id="rId20" Type="http://schemas.openxmlformats.org/officeDocument/2006/relationships/tags" Target="../tags/tag21.xml"/><Relationship Id="rId41"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47.xml"/><Relationship Id="rId6" Type="http://schemas.openxmlformats.org/officeDocument/2006/relationships/image" Target="../media/image74.png"/><Relationship Id="rId5" Type="http://schemas.openxmlformats.org/officeDocument/2006/relationships/image" Target="../media/image99.png"/><Relationship Id="rId4" Type="http://schemas.openxmlformats.org/officeDocument/2006/relationships/image" Target="../media/image98.png"/></Relationships>
</file>

<file path=ppt/slides/_rels/slide3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150.xml"/><Relationship Id="rId7" Type="http://schemas.openxmlformats.org/officeDocument/2006/relationships/notesSlide" Target="../notesSlides/notesSlide21.xml"/><Relationship Id="rId12" Type="http://schemas.openxmlformats.org/officeDocument/2006/relationships/image" Target="../media/image23.png"/><Relationship Id="rId2" Type="http://schemas.openxmlformats.org/officeDocument/2006/relationships/tags" Target="../tags/tag149.xml"/><Relationship Id="rId1" Type="http://schemas.openxmlformats.org/officeDocument/2006/relationships/tags" Target="../tags/tag148.xml"/><Relationship Id="rId6" Type="http://schemas.openxmlformats.org/officeDocument/2006/relationships/slideLayout" Target="../slideLayouts/slideLayout2.xml"/><Relationship Id="rId11" Type="http://schemas.openxmlformats.org/officeDocument/2006/relationships/image" Target="../media/image100.png"/><Relationship Id="rId5" Type="http://schemas.openxmlformats.org/officeDocument/2006/relationships/tags" Target="../tags/tag152.xml"/><Relationship Id="rId10" Type="http://schemas.openxmlformats.org/officeDocument/2006/relationships/image" Target="../media/image96.png"/><Relationship Id="rId4" Type="http://schemas.openxmlformats.org/officeDocument/2006/relationships/tags" Target="../tags/tag151.xml"/><Relationship Id="rId9"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103.png"/><Relationship Id="rId2" Type="http://schemas.openxmlformats.org/officeDocument/2006/relationships/slideLayout" Target="../slideLayouts/slideLayout2.xml"/><Relationship Id="rId1" Type="http://schemas.openxmlformats.org/officeDocument/2006/relationships/tags" Target="../tags/tag153.xml"/><Relationship Id="rId6" Type="http://schemas.openxmlformats.org/officeDocument/2006/relationships/image" Target="../media/image74.png"/><Relationship Id="rId5" Type="http://schemas.openxmlformats.org/officeDocument/2006/relationships/image" Target="../media/image102.png"/><Relationship Id="rId4" Type="http://schemas.openxmlformats.org/officeDocument/2006/relationships/image" Target="../media/image101.png"/></Relationships>
</file>

<file path=ppt/slides/_rels/slide3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slideLayout" Target="../slideLayouts/slideLayout2.xml"/><Relationship Id="rId1" Type="http://schemas.openxmlformats.org/officeDocument/2006/relationships/tags" Target="../tags/tag154.xml"/></Relationships>
</file>

<file path=ppt/slides/_rels/slide34.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tags" Target="../tags/tag157.xml"/><Relationship Id="rId7" Type="http://schemas.openxmlformats.org/officeDocument/2006/relationships/notesSlide" Target="../notesSlides/notesSlide23.xml"/><Relationship Id="rId12" Type="http://schemas.openxmlformats.org/officeDocument/2006/relationships/image" Target="../media/image96.png"/><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slideLayout" Target="../slideLayouts/slideLayout2.xml"/><Relationship Id="rId11" Type="http://schemas.openxmlformats.org/officeDocument/2006/relationships/image" Target="../media/image23.png"/><Relationship Id="rId5" Type="http://schemas.openxmlformats.org/officeDocument/2006/relationships/tags" Target="../tags/tag159.xml"/><Relationship Id="rId10" Type="http://schemas.openxmlformats.org/officeDocument/2006/relationships/image" Target="../media/image22.png"/><Relationship Id="rId4" Type="http://schemas.openxmlformats.org/officeDocument/2006/relationships/tags" Target="../tags/tag158.xml"/><Relationship Id="rId9"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image" Target="../media/image106.png"/><Relationship Id="rId5" Type="http://schemas.openxmlformats.org/officeDocument/2006/relationships/image" Target="../media/image69.png"/><Relationship Id="rId4" Type="http://schemas.openxmlformats.org/officeDocument/2006/relationships/notesSlide" Target="../notesSlides/notesSlide24.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16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163.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164.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93.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165.xml"/><Relationship Id="rId4" Type="http://schemas.openxmlformats.org/officeDocument/2006/relationships/image" Target="../media/image115.png"/></Relationships>
</file>

<file path=ppt/slides/_rels/slide4.xml.rels><?xml version="1.0" encoding="UTF-8" standalone="yes"?>
<Relationships xmlns="http://schemas.openxmlformats.org/package/2006/relationships"><Relationship Id="rId13" Type="http://schemas.openxmlformats.org/officeDocument/2006/relationships/tags" Target="../tags/tag36.xml"/><Relationship Id="rId18" Type="http://schemas.openxmlformats.org/officeDocument/2006/relationships/tags" Target="../tags/tag41.xml"/><Relationship Id="rId26" Type="http://schemas.openxmlformats.org/officeDocument/2006/relationships/image" Target="../media/image26.png"/><Relationship Id="rId39" Type="http://schemas.openxmlformats.org/officeDocument/2006/relationships/image" Target="../media/image39.png"/><Relationship Id="rId21" Type="http://schemas.openxmlformats.org/officeDocument/2006/relationships/image" Target="../media/image24.png"/><Relationship Id="rId34" Type="http://schemas.openxmlformats.org/officeDocument/2006/relationships/image" Target="../media/image34.png"/><Relationship Id="rId7" Type="http://schemas.openxmlformats.org/officeDocument/2006/relationships/tags" Target="../tags/tag30.xml"/><Relationship Id="rId12" Type="http://schemas.openxmlformats.org/officeDocument/2006/relationships/tags" Target="../tags/tag35.xml"/><Relationship Id="rId17" Type="http://schemas.openxmlformats.org/officeDocument/2006/relationships/tags" Target="../tags/tag40.xml"/><Relationship Id="rId25" Type="http://schemas.openxmlformats.org/officeDocument/2006/relationships/image" Target="../media/image4.png"/><Relationship Id="rId33" Type="http://schemas.openxmlformats.org/officeDocument/2006/relationships/image" Target="../media/image33.png"/><Relationship Id="rId38" Type="http://schemas.openxmlformats.org/officeDocument/2006/relationships/image" Target="../media/image38.png"/><Relationship Id="rId2" Type="http://schemas.openxmlformats.org/officeDocument/2006/relationships/tags" Target="../tags/tag25.xml"/><Relationship Id="rId16" Type="http://schemas.openxmlformats.org/officeDocument/2006/relationships/tags" Target="../tags/tag39.xml"/><Relationship Id="rId20" Type="http://schemas.openxmlformats.org/officeDocument/2006/relationships/slideLayout" Target="../slideLayouts/slideLayout2.xml"/><Relationship Id="rId29" Type="http://schemas.openxmlformats.org/officeDocument/2006/relationships/image" Target="../media/image29.png"/><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tags" Target="../tags/tag34.xml"/><Relationship Id="rId24" Type="http://schemas.openxmlformats.org/officeDocument/2006/relationships/image" Target="../media/image3.png"/><Relationship Id="rId32" Type="http://schemas.openxmlformats.org/officeDocument/2006/relationships/image" Target="../media/image32.png"/><Relationship Id="rId37" Type="http://schemas.openxmlformats.org/officeDocument/2006/relationships/image" Target="../media/image37.png"/><Relationship Id="rId40" Type="http://schemas.openxmlformats.org/officeDocument/2006/relationships/image" Target="../media/image40.png"/><Relationship Id="rId5" Type="http://schemas.openxmlformats.org/officeDocument/2006/relationships/tags" Target="../tags/tag28.xml"/><Relationship Id="rId15" Type="http://schemas.openxmlformats.org/officeDocument/2006/relationships/tags" Target="../tags/tag38.xml"/><Relationship Id="rId23" Type="http://schemas.openxmlformats.org/officeDocument/2006/relationships/image" Target="../media/image2.png"/><Relationship Id="rId28" Type="http://schemas.openxmlformats.org/officeDocument/2006/relationships/image" Target="../media/image28.png"/><Relationship Id="rId36" Type="http://schemas.openxmlformats.org/officeDocument/2006/relationships/image" Target="../media/image36.png"/><Relationship Id="rId10" Type="http://schemas.openxmlformats.org/officeDocument/2006/relationships/tags" Target="../tags/tag33.xml"/><Relationship Id="rId19" Type="http://schemas.openxmlformats.org/officeDocument/2006/relationships/tags" Target="../tags/tag42.xml"/><Relationship Id="rId31" Type="http://schemas.openxmlformats.org/officeDocument/2006/relationships/image" Target="../media/image31.png"/><Relationship Id="rId4" Type="http://schemas.openxmlformats.org/officeDocument/2006/relationships/tags" Target="../tags/tag27.xml"/><Relationship Id="rId9" Type="http://schemas.openxmlformats.org/officeDocument/2006/relationships/tags" Target="../tags/tag32.xml"/><Relationship Id="rId14" Type="http://schemas.openxmlformats.org/officeDocument/2006/relationships/tags" Target="../tags/tag37.xml"/><Relationship Id="rId22" Type="http://schemas.openxmlformats.org/officeDocument/2006/relationships/image" Target="../media/image25.png"/><Relationship Id="rId27" Type="http://schemas.openxmlformats.org/officeDocument/2006/relationships/image" Target="../media/image27.png"/><Relationship Id="rId30" Type="http://schemas.openxmlformats.org/officeDocument/2006/relationships/image" Target="../media/image30.png"/><Relationship Id="rId35" Type="http://schemas.openxmlformats.org/officeDocument/2006/relationships/image" Target="../media/image35.png"/><Relationship Id="rId8" Type="http://schemas.openxmlformats.org/officeDocument/2006/relationships/tags" Target="../tags/tag31.xml"/><Relationship Id="rId3" Type="http://schemas.openxmlformats.org/officeDocument/2006/relationships/tags" Target="../tags/tag26.xml"/></Relationships>
</file>

<file path=ppt/slides/_rels/slide4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slideLayout" Target="../slideLayouts/slideLayout2.xml"/><Relationship Id="rId1" Type="http://schemas.openxmlformats.org/officeDocument/2006/relationships/tags" Target="../tags/tag166.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167.xml"/><Relationship Id="rId4" Type="http://schemas.openxmlformats.org/officeDocument/2006/relationships/image" Target="../media/image117.png"/></Relationships>
</file>

<file path=ppt/slides/_rels/slide4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slideLayout" Target="../slideLayouts/slideLayout2.xml"/><Relationship Id="rId1" Type="http://schemas.openxmlformats.org/officeDocument/2006/relationships/tags" Target="../tags/tag168.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169.xml"/><Relationship Id="rId4" Type="http://schemas.openxmlformats.org/officeDocument/2006/relationships/image" Target="../media/image11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3" Type="http://schemas.openxmlformats.org/officeDocument/2006/relationships/tags" Target="../tags/tag55.xml"/><Relationship Id="rId18" Type="http://schemas.openxmlformats.org/officeDocument/2006/relationships/tags" Target="../tags/tag60.xml"/><Relationship Id="rId26" Type="http://schemas.openxmlformats.org/officeDocument/2006/relationships/image" Target="../media/image26.png"/><Relationship Id="rId39" Type="http://schemas.openxmlformats.org/officeDocument/2006/relationships/image" Target="../media/image42.png"/><Relationship Id="rId21" Type="http://schemas.openxmlformats.org/officeDocument/2006/relationships/image" Target="../media/image41.png"/><Relationship Id="rId34" Type="http://schemas.openxmlformats.org/officeDocument/2006/relationships/image" Target="../media/image34.png"/><Relationship Id="rId7" Type="http://schemas.openxmlformats.org/officeDocument/2006/relationships/tags" Target="../tags/tag49.xml"/><Relationship Id="rId12" Type="http://schemas.openxmlformats.org/officeDocument/2006/relationships/tags" Target="../tags/tag54.xml"/><Relationship Id="rId17" Type="http://schemas.openxmlformats.org/officeDocument/2006/relationships/tags" Target="../tags/tag59.xml"/><Relationship Id="rId25" Type="http://schemas.openxmlformats.org/officeDocument/2006/relationships/image" Target="../media/image4.png"/><Relationship Id="rId33" Type="http://schemas.openxmlformats.org/officeDocument/2006/relationships/image" Target="../media/image33.png"/><Relationship Id="rId38" Type="http://schemas.openxmlformats.org/officeDocument/2006/relationships/image" Target="../media/image38.png"/><Relationship Id="rId2" Type="http://schemas.openxmlformats.org/officeDocument/2006/relationships/tags" Target="../tags/tag44.xml"/><Relationship Id="rId16" Type="http://schemas.openxmlformats.org/officeDocument/2006/relationships/tags" Target="../tags/tag58.xml"/><Relationship Id="rId20" Type="http://schemas.openxmlformats.org/officeDocument/2006/relationships/slideLayout" Target="../slideLayouts/slideLayout2.xml"/><Relationship Id="rId29" Type="http://schemas.openxmlformats.org/officeDocument/2006/relationships/image" Target="../media/image29.png"/><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tags" Target="../tags/tag53.xml"/><Relationship Id="rId24" Type="http://schemas.openxmlformats.org/officeDocument/2006/relationships/image" Target="../media/image3.png"/><Relationship Id="rId32" Type="http://schemas.openxmlformats.org/officeDocument/2006/relationships/image" Target="../media/image32.png"/><Relationship Id="rId37" Type="http://schemas.openxmlformats.org/officeDocument/2006/relationships/image" Target="../media/image37.png"/><Relationship Id="rId40" Type="http://schemas.openxmlformats.org/officeDocument/2006/relationships/image" Target="../media/image43.png"/><Relationship Id="rId5" Type="http://schemas.openxmlformats.org/officeDocument/2006/relationships/tags" Target="../tags/tag47.xml"/><Relationship Id="rId15" Type="http://schemas.openxmlformats.org/officeDocument/2006/relationships/tags" Target="../tags/tag57.xml"/><Relationship Id="rId23" Type="http://schemas.openxmlformats.org/officeDocument/2006/relationships/image" Target="../media/image2.png"/><Relationship Id="rId28" Type="http://schemas.openxmlformats.org/officeDocument/2006/relationships/image" Target="../media/image28.png"/><Relationship Id="rId36" Type="http://schemas.openxmlformats.org/officeDocument/2006/relationships/image" Target="../media/image36.png"/><Relationship Id="rId10" Type="http://schemas.openxmlformats.org/officeDocument/2006/relationships/tags" Target="../tags/tag52.xml"/><Relationship Id="rId19" Type="http://schemas.openxmlformats.org/officeDocument/2006/relationships/tags" Target="../tags/tag61.xml"/><Relationship Id="rId31" Type="http://schemas.openxmlformats.org/officeDocument/2006/relationships/image" Target="../media/image31.png"/><Relationship Id="rId4" Type="http://schemas.openxmlformats.org/officeDocument/2006/relationships/tags" Target="../tags/tag46.xml"/><Relationship Id="rId9" Type="http://schemas.openxmlformats.org/officeDocument/2006/relationships/tags" Target="../tags/tag51.xml"/><Relationship Id="rId14" Type="http://schemas.openxmlformats.org/officeDocument/2006/relationships/tags" Target="../tags/tag56.xml"/><Relationship Id="rId22" Type="http://schemas.openxmlformats.org/officeDocument/2006/relationships/image" Target="../media/image25.png"/><Relationship Id="rId27" Type="http://schemas.openxmlformats.org/officeDocument/2006/relationships/image" Target="../media/image27.png"/><Relationship Id="rId30" Type="http://schemas.openxmlformats.org/officeDocument/2006/relationships/image" Target="../media/image30.png"/><Relationship Id="rId35" Type="http://schemas.openxmlformats.org/officeDocument/2006/relationships/image" Target="../media/image35.png"/><Relationship Id="rId8" Type="http://schemas.openxmlformats.org/officeDocument/2006/relationships/tags" Target="../tags/tag50.xml"/><Relationship Id="rId3" Type="http://schemas.openxmlformats.org/officeDocument/2006/relationships/tags" Target="../tags/tag45.xml"/></Relationships>
</file>

<file path=ppt/slides/_rels/slide6.xml.rels><?xml version="1.0" encoding="UTF-8" standalone="yes"?>
<Relationships xmlns="http://schemas.openxmlformats.org/package/2006/relationships"><Relationship Id="rId13" Type="http://schemas.openxmlformats.org/officeDocument/2006/relationships/tags" Target="../tags/tag74.xml"/><Relationship Id="rId18" Type="http://schemas.openxmlformats.org/officeDocument/2006/relationships/tags" Target="../tags/tag79.xml"/><Relationship Id="rId26" Type="http://schemas.openxmlformats.org/officeDocument/2006/relationships/image" Target="../media/image26.png"/><Relationship Id="rId39" Type="http://schemas.openxmlformats.org/officeDocument/2006/relationships/image" Target="../media/image45.png"/><Relationship Id="rId21" Type="http://schemas.openxmlformats.org/officeDocument/2006/relationships/image" Target="../media/image44.png"/><Relationship Id="rId34" Type="http://schemas.openxmlformats.org/officeDocument/2006/relationships/image" Target="../media/image34.png"/><Relationship Id="rId7" Type="http://schemas.openxmlformats.org/officeDocument/2006/relationships/tags" Target="../tags/tag68.xml"/><Relationship Id="rId12" Type="http://schemas.openxmlformats.org/officeDocument/2006/relationships/tags" Target="../tags/tag73.xml"/><Relationship Id="rId17" Type="http://schemas.openxmlformats.org/officeDocument/2006/relationships/tags" Target="../tags/tag78.xml"/><Relationship Id="rId25" Type="http://schemas.openxmlformats.org/officeDocument/2006/relationships/image" Target="../media/image4.png"/><Relationship Id="rId33" Type="http://schemas.openxmlformats.org/officeDocument/2006/relationships/image" Target="../media/image33.png"/><Relationship Id="rId38" Type="http://schemas.openxmlformats.org/officeDocument/2006/relationships/image" Target="../media/image38.png"/><Relationship Id="rId2" Type="http://schemas.openxmlformats.org/officeDocument/2006/relationships/tags" Target="../tags/tag63.xml"/><Relationship Id="rId16" Type="http://schemas.openxmlformats.org/officeDocument/2006/relationships/tags" Target="../tags/tag77.xml"/><Relationship Id="rId20" Type="http://schemas.openxmlformats.org/officeDocument/2006/relationships/slideLayout" Target="../slideLayouts/slideLayout2.xml"/><Relationship Id="rId29" Type="http://schemas.openxmlformats.org/officeDocument/2006/relationships/image" Target="../media/image29.png"/><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tags" Target="../tags/tag72.xml"/><Relationship Id="rId24" Type="http://schemas.openxmlformats.org/officeDocument/2006/relationships/image" Target="../media/image3.png"/><Relationship Id="rId32" Type="http://schemas.openxmlformats.org/officeDocument/2006/relationships/image" Target="../media/image32.png"/><Relationship Id="rId37" Type="http://schemas.openxmlformats.org/officeDocument/2006/relationships/image" Target="../media/image37.png"/><Relationship Id="rId40" Type="http://schemas.openxmlformats.org/officeDocument/2006/relationships/image" Target="../media/image46.png"/><Relationship Id="rId5" Type="http://schemas.openxmlformats.org/officeDocument/2006/relationships/tags" Target="../tags/tag66.xml"/><Relationship Id="rId15" Type="http://schemas.openxmlformats.org/officeDocument/2006/relationships/tags" Target="../tags/tag76.xml"/><Relationship Id="rId23" Type="http://schemas.openxmlformats.org/officeDocument/2006/relationships/image" Target="../media/image2.png"/><Relationship Id="rId28" Type="http://schemas.openxmlformats.org/officeDocument/2006/relationships/image" Target="../media/image28.png"/><Relationship Id="rId36" Type="http://schemas.openxmlformats.org/officeDocument/2006/relationships/image" Target="../media/image36.png"/><Relationship Id="rId10" Type="http://schemas.openxmlformats.org/officeDocument/2006/relationships/tags" Target="../tags/tag71.xml"/><Relationship Id="rId19" Type="http://schemas.openxmlformats.org/officeDocument/2006/relationships/tags" Target="../tags/tag80.xml"/><Relationship Id="rId31" Type="http://schemas.openxmlformats.org/officeDocument/2006/relationships/image" Target="../media/image31.png"/><Relationship Id="rId4" Type="http://schemas.openxmlformats.org/officeDocument/2006/relationships/tags" Target="../tags/tag65.xml"/><Relationship Id="rId9" Type="http://schemas.openxmlformats.org/officeDocument/2006/relationships/tags" Target="../tags/tag70.xml"/><Relationship Id="rId14" Type="http://schemas.openxmlformats.org/officeDocument/2006/relationships/tags" Target="../tags/tag75.xml"/><Relationship Id="rId22" Type="http://schemas.openxmlformats.org/officeDocument/2006/relationships/image" Target="../media/image25.png"/><Relationship Id="rId27" Type="http://schemas.openxmlformats.org/officeDocument/2006/relationships/image" Target="../media/image27.png"/><Relationship Id="rId30" Type="http://schemas.openxmlformats.org/officeDocument/2006/relationships/image" Target="../media/image30.png"/><Relationship Id="rId35" Type="http://schemas.openxmlformats.org/officeDocument/2006/relationships/image" Target="../media/image35.png"/><Relationship Id="rId8" Type="http://schemas.openxmlformats.org/officeDocument/2006/relationships/tags" Target="../tags/tag69.xml"/><Relationship Id="rId3" Type="http://schemas.openxmlformats.org/officeDocument/2006/relationships/tags" Target="../tags/tag64.xml"/></Relationships>
</file>

<file path=ppt/slides/_rels/slide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tags" Target="../tags/tag81.xml"/></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tags" Target="../tags/tag8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83.xml"/><Relationship Id="rId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4"/>
        <p:cNvGrpSpPr/>
        <p:nvPr/>
      </p:nvGrpSpPr>
      <p:grpSpPr>
        <a:xfrm>
          <a:off x="0" y="0"/>
          <a:ext cx="0" cy="0"/>
          <a:chOff x="0" y="0"/>
          <a:chExt cx="0" cy="0"/>
        </a:xfrm>
      </p:grpSpPr>
      <p:sp>
        <p:nvSpPr>
          <p:cNvPr id="185" name="Google Shape;185;p30"/>
          <p:cNvSpPr txBox="1">
            <a:spLocks noGrp="1"/>
          </p:cNvSpPr>
          <p:nvPr>
            <p:ph type="ctrTitle"/>
          </p:nvPr>
        </p:nvSpPr>
        <p:spPr>
          <a:xfrm>
            <a:off x="1847027" y="1006498"/>
            <a:ext cx="6973869" cy="1192093"/>
          </a:xfrm>
          <a:prstGeom prst="rect">
            <a:avLst/>
          </a:prstGeom>
        </p:spPr>
        <p:txBody>
          <a:bodyPr spcFirstLastPara="1" wrap="square" lIns="91425" tIns="91425" rIns="91425" bIns="91425" anchor="b" anchorCtr="0">
            <a:noAutofit/>
          </a:bodyPr>
          <a:lstStyle/>
          <a:p>
            <a:pPr algn="l"/>
            <a:r>
              <a:rPr lang="en-US" sz="3600" dirty="0">
                <a:solidFill>
                  <a:schemeClr val="tx1"/>
                </a:solidFill>
              </a:rPr>
              <a:t>Neural Network Belief Propagation </a:t>
            </a:r>
            <a:endParaRPr sz="3600" dirty="0">
              <a:solidFill>
                <a:schemeClr val="tx1"/>
              </a:solidFill>
            </a:endParaRPr>
          </a:p>
        </p:txBody>
      </p:sp>
      <p:sp>
        <p:nvSpPr>
          <p:cNvPr id="186" name="Google Shape;186;p30"/>
          <p:cNvSpPr txBox="1">
            <a:spLocks noGrp="1"/>
          </p:cNvSpPr>
          <p:nvPr>
            <p:ph type="subTitle" idx="1"/>
          </p:nvPr>
        </p:nvSpPr>
        <p:spPr>
          <a:xfrm>
            <a:off x="2601388" y="2801139"/>
            <a:ext cx="3941224" cy="415560"/>
          </a:xfrm>
          <a:prstGeom prst="rect">
            <a:avLst/>
          </a:prstGeom>
        </p:spPr>
        <p:txBody>
          <a:bodyPr spcFirstLastPara="1" wrap="square" lIns="91425" tIns="91425" rIns="91425" bIns="91425" anchor="t" anchorCtr="0">
            <a:noAutofit/>
          </a:bodyPr>
          <a:lstStyle/>
          <a:p>
            <a:pPr marL="0" indent="0" algn="l"/>
            <a:r>
              <a:rPr lang="en-US" dirty="0"/>
              <a:t>Advisor: Prof. </a:t>
            </a:r>
            <a:r>
              <a:rPr lang="en-US" dirty="0" err="1"/>
              <a:t>Jiun</a:t>
            </a:r>
            <a:r>
              <a:rPr lang="en-US" dirty="0"/>
              <a:t> Hung Yu</a:t>
            </a:r>
          </a:p>
          <a:p>
            <a:pPr marL="0" indent="0"/>
            <a:r>
              <a:rPr lang="en-US" dirty="0"/>
              <a:t> Prof. </a:t>
            </a:r>
            <a:r>
              <a:rPr lang="en-US" altLang="zh-TW" dirty="0" err="1"/>
              <a:t>Tofar</a:t>
            </a:r>
            <a:r>
              <a:rPr lang="en-US" altLang="zh-TW" dirty="0"/>
              <a:t> </a:t>
            </a:r>
            <a:r>
              <a:rPr lang="en-US" altLang="zh-TW" dirty="0" err="1"/>
              <a:t>Chih</a:t>
            </a:r>
            <a:r>
              <a:rPr lang="en-US" altLang="zh-TW" dirty="0"/>
              <a:t>-Yuan Chang</a:t>
            </a:r>
          </a:p>
          <a:p>
            <a:pPr marL="0" indent="0"/>
            <a:endParaRPr lang="en-US" dirty="0"/>
          </a:p>
        </p:txBody>
      </p:sp>
      <p:sp>
        <p:nvSpPr>
          <p:cNvPr id="2" name="Google Shape;186;p30">
            <a:extLst>
              <a:ext uri="{FF2B5EF4-FFF2-40B4-BE49-F238E27FC236}">
                <a16:creationId xmlns:a16="http://schemas.microsoft.com/office/drawing/2014/main" id="{A38606DB-FBEB-9431-FE47-6C4BAE6A01E9}"/>
              </a:ext>
            </a:extLst>
          </p:cNvPr>
          <p:cNvSpPr txBox="1">
            <a:spLocks/>
          </p:cNvSpPr>
          <p:nvPr/>
        </p:nvSpPr>
        <p:spPr>
          <a:xfrm>
            <a:off x="3899170" y="2321570"/>
            <a:ext cx="1345663" cy="4155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2"/>
              </a:buClr>
              <a:buSzPts val="2800"/>
              <a:buFont typeface="Montserrat"/>
              <a:buNone/>
              <a:defRPr sz="1600" b="0" i="0" u="none" strike="noStrike" cap="none">
                <a:solidFill>
                  <a:schemeClr val="accent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r>
              <a:rPr lang="en-US" dirty="0"/>
              <a:t>GiGi Chou</a:t>
            </a:r>
          </a:p>
        </p:txBody>
      </p:sp>
      <p:sp>
        <p:nvSpPr>
          <p:cNvPr id="4" name="文字方塊 3">
            <a:extLst>
              <a:ext uri="{FF2B5EF4-FFF2-40B4-BE49-F238E27FC236}">
                <a16:creationId xmlns:a16="http://schemas.microsoft.com/office/drawing/2014/main" id="{4C0A1DC5-379C-2564-0B55-75C5B37D3B89}"/>
              </a:ext>
            </a:extLst>
          </p:cNvPr>
          <p:cNvSpPr txBox="1"/>
          <p:nvPr/>
        </p:nvSpPr>
        <p:spPr>
          <a:xfrm>
            <a:off x="2354935" y="3566019"/>
            <a:ext cx="5132675" cy="738664"/>
          </a:xfrm>
          <a:prstGeom prst="rect">
            <a:avLst/>
          </a:prstGeom>
          <a:noFill/>
        </p:spPr>
        <p:txBody>
          <a:bodyPr wrap="square">
            <a:spAutoFit/>
          </a:bodyPr>
          <a:lstStyle/>
          <a:p>
            <a:r>
              <a:rPr lang="zh-TW" altLang="en-US" dirty="0">
                <a:solidFill>
                  <a:schemeClr val="accent2"/>
                </a:solidFill>
                <a:latin typeface="Montserrat"/>
                <a:sym typeface="Montserrat"/>
              </a:rPr>
              <a:t>Transmission and Networking Technologies Laboratory,</a:t>
            </a:r>
          </a:p>
          <a:p>
            <a:r>
              <a:rPr lang="zh-TW" altLang="en-US" dirty="0">
                <a:solidFill>
                  <a:schemeClr val="accent2"/>
                </a:solidFill>
                <a:latin typeface="Montserrat"/>
                <a:sym typeface="Montserrat"/>
              </a:rPr>
              <a:t>Institute of Communications Engineering</a:t>
            </a:r>
          </a:p>
          <a:p>
            <a:r>
              <a:rPr lang="zh-TW" altLang="en-US" dirty="0">
                <a:solidFill>
                  <a:schemeClr val="accent2"/>
                </a:solidFill>
                <a:latin typeface="Montserrat"/>
                <a:sym typeface="Montserrat"/>
              </a:rPr>
              <a:t>National Chiao Tung University, Hsinchu, Taiwan</a:t>
            </a:r>
          </a:p>
        </p:txBody>
      </p:sp>
      <p:cxnSp>
        <p:nvCxnSpPr>
          <p:cNvPr id="12" name="直線接點 11">
            <a:extLst>
              <a:ext uri="{FF2B5EF4-FFF2-40B4-BE49-F238E27FC236}">
                <a16:creationId xmlns:a16="http://schemas.microsoft.com/office/drawing/2014/main" id="{A0152132-7919-57C7-1C15-47BB3E0D5AAB}"/>
              </a:ext>
            </a:extLst>
          </p:cNvPr>
          <p:cNvCxnSpPr>
            <a:cxnSpLocks/>
          </p:cNvCxnSpPr>
          <p:nvPr/>
        </p:nvCxnSpPr>
        <p:spPr>
          <a:xfrm>
            <a:off x="2451431" y="4304682"/>
            <a:ext cx="5036179" cy="0"/>
          </a:xfrm>
          <a:prstGeom prst="line">
            <a:avLst/>
          </a:prstGeom>
          <a:ln w="19050">
            <a:solidFill>
              <a:schemeClr val="bg2">
                <a:lumMod val="40000"/>
                <a:lumOff val="60000"/>
              </a:schemeClr>
            </a:solidFill>
          </a:ln>
        </p:spPr>
        <p:style>
          <a:lnRef idx="2">
            <a:schemeClr val="accent5"/>
          </a:lnRef>
          <a:fillRef idx="0">
            <a:schemeClr val="accent5"/>
          </a:fillRef>
          <a:effectRef idx="1">
            <a:schemeClr val="accent5"/>
          </a:effectRef>
          <a:fontRef idx="minor">
            <a:schemeClr val="tx1"/>
          </a:fontRef>
        </p:style>
      </p:cxnSp>
      <p:grpSp>
        <p:nvGrpSpPr>
          <p:cNvPr id="6" name="群組 5">
            <a:extLst>
              <a:ext uri="{FF2B5EF4-FFF2-40B4-BE49-F238E27FC236}">
                <a16:creationId xmlns:a16="http://schemas.microsoft.com/office/drawing/2014/main" id="{FF10FD9A-2A47-31EC-5388-32DFC1D483A1}"/>
              </a:ext>
            </a:extLst>
          </p:cNvPr>
          <p:cNvGrpSpPr/>
          <p:nvPr/>
        </p:nvGrpSpPr>
        <p:grpSpPr>
          <a:xfrm>
            <a:off x="0" y="4902300"/>
            <a:ext cx="9144000" cy="241201"/>
            <a:chOff x="14866" y="4663715"/>
            <a:chExt cx="9129137" cy="241201"/>
          </a:xfrm>
        </p:grpSpPr>
        <p:sp>
          <p:nvSpPr>
            <p:cNvPr id="14" name="Google Shape;298;p39">
              <a:extLst>
                <a:ext uri="{FF2B5EF4-FFF2-40B4-BE49-F238E27FC236}">
                  <a16:creationId xmlns:a16="http://schemas.microsoft.com/office/drawing/2014/main" id="{F713BDF7-E4A5-5218-3BCA-205B687F912C}"/>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a:r>
                <a:rPr lang="en-US" sz="1200" b="1" dirty="0">
                  <a:solidFill>
                    <a:schemeClr val="bg1"/>
                  </a:solidFill>
                  <a:latin typeface="Montserrat" panose="00000500000000000000" pitchFamily="2" charset="0"/>
                </a:rPr>
                <a:t>October , 17</a:t>
              </a:r>
            </a:p>
          </p:txBody>
        </p:sp>
        <p:sp>
          <p:nvSpPr>
            <p:cNvPr id="15" name="Google Shape;297;p39">
              <a:extLst>
                <a:ext uri="{FF2B5EF4-FFF2-40B4-BE49-F238E27FC236}">
                  <a16:creationId xmlns:a16="http://schemas.microsoft.com/office/drawing/2014/main" id="{5377CBF6-4DC1-A277-10EB-5D0014ACB171}"/>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a:r>
                <a:rPr lang="en-US" sz="1200" b="1" dirty="0">
                  <a:solidFill>
                    <a:schemeClr val="bg1"/>
                  </a:solidFill>
                  <a:latin typeface="Montserrat" panose="00000500000000000000" pitchFamily="2" charset="0"/>
                </a:rPr>
                <a:t>TNT_LAB , NYCU</a:t>
              </a:r>
              <a:endParaRPr sz="1200" b="1" dirty="0">
                <a:solidFill>
                  <a:schemeClr val="bg1"/>
                </a:solidFill>
                <a:latin typeface="Montserrat" panose="00000500000000000000" pitchFamily="2" charset="0"/>
              </a:endParaRPr>
            </a:p>
          </p:txBody>
        </p:sp>
        <p:sp>
          <p:nvSpPr>
            <p:cNvPr id="3" name="Google Shape;297;p39">
              <a:extLst>
                <a:ext uri="{FF2B5EF4-FFF2-40B4-BE49-F238E27FC236}">
                  <a16:creationId xmlns:a16="http://schemas.microsoft.com/office/drawing/2014/main" id="{004E9F04-A851-8D6E-55FA-74C6D62DD58D}"/>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a:r>
                <a:rPr lang="en-US" sz="1200" b="1" dirty="0">
                  <a:solidFill>
                    <a:schemeClr val="bg1"/>
                  </a:solidFill>
                  <a:latin typeface="Montserrat" panose="00000500000000000000" pitchFamily="2" charset="0"/>
                </a:rPr>
                <a:t>GiGi, Chou</a:t>
              </a:r>
              <a:endParaRPr sz="1200" b="1" dirty="0">
                <a:solidFill>
                  <a:schemeClr val="bg1"/>
                </a:solidFill>
                <a:latin typeface="Montserrat" panose="00000500000000000000" pitchFamily="2" charset="0"/>
              </a:endParaRPr>
            </a:p>
          </p:txBody>
        </p:sp>
      </p:grpSp>
      <p:sp>
        <p:nvSpPr>
          <p:cNvPr id="8" name="矩形 7">
            <a:extLst>
              <a:ext uri="{FF2B5EF4-FFF2-40B4-BE49-F238E27FC236}">
                <a16:creationId xmlns:a16="http://schemas.microsoft.com/office/drawing/2014/main" id="{25A696F2-AC28-0968-E692-7E8BAACC1ED9}"/>
              </a:ext>
            </a:extLst>
          </p:cNvPr>
          <p:cNvSpPr/>
          <p:nvPr/>
        </p:nvSpPr>
        <p:spPr>
          <a:xfrm>
            <a:off x="8832918" y="4901029"/>
            <a:ext cx="307943" cy="276999"/>
          </a:xfrm>
          <a:prstGeom prst="rect">
            <a:avLst/>
          </a:prstGeom>
          <a:noFill/>
        </p:spPr>
        <p:txBody>
          <a:bodyPr wrap="square" lIns="91440" tIns="45720" rIns="91440" bIns="45720">
            <a:spAutoFit/>
          </a:bodyPr>
          <a:lstStyle/>
          <a:p>
            <a:pPr algn="ctr"/>
            <a:fld id="{12DD9558-D1B7-46F2-B8B6-F27BD7582501}" type="slidenum">
              <a:rPr lang="en-US" altLang="zh-TW" sz="1200" b="1">
                <a:ln w="0"/>
                <a:solidFill>
                  <a:schemeClr val="bg1"/>
                </a:solidFill>
                <a:latin typeface="Montserrat" panose="00000500000000000000" pitchFamily="2" charset="0"/>
              </a:rPr>
              <a:t>1</a:t>
            </a:fld>
            <a:endParaRPr lang="zh-TW" altLang="en-US" sz="1200" b="1" dirty="0">
              <a:ln w="0"/>
              <a:solidFill>
                <a:schemeClr val="bg1"/>
              </a:solidFill>
              <a:latin typeface="Montserrat" panose="00000500000000000000"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C6087E8-88B3-59DE-527A-55B4AA85D198}"/>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a:extLst>
              <a:ext uri="{FF2B5EF4-FFF2-40B4-BE49-F238E27FC236}">
                <a16:creationId xmlns:a16="http://schemas.microsoft.com/office/drawing/2014/main" id="{64CE3CA7-5892-CF32-E35A-FFF15EC21927}"/>
              </a:ext>
            </a:extLst>
          </p:cNvPr>
          <p:cNvSpPr txBox="1">
            <a:spLocks/>
          </p:cNvSpPr>
          <p:nvPr/>
        </p:nvSpPr>
        <p:spPr>
          <a:xfrm>
            <a:off x="2" y="1"/>
            <a:ext cx="833485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en-US" altLang="zh-TW" b="0" dirty="0">
                <a:solidFill>
                  <a:schemeClr val="bg1"/>
                </a:solidFill>
              </a:rPr>
              <a:t>Introduction - BP transform to NNBP</a:t>
            </a:r>
            <a:endParaRPr lang="zh-TW" altLang="en-US" b="0" dirty="0">
              <a:solidFill>
                <a:schemeClr val="bg1"/>
              </a:solidFill>
            </a:endParaRPr>
          </a:p>
        </p:txBody>
      </p:sp>
      <p:grpSp>
        <p:nvGrpSpPr>
          <p:cNvPr id="134" name="群組 133">
            <a:extLst>
              <a:ext uri="{FF2B5EF4-FFF2-40B4-BE49-F238E27FC236}">
                <a16:creationId xmlns:a16="http://schemas.microsoft.com/office/drawing/2014/main" id="{6F19721A-4980-9A1E-9DF0-F48562F1D3F1}"/>
              </a:ext>
            </a:extLst>
          </p:cNvPr>
          <p:cNvGrpSpPr/>
          <p:nvPr/>
        </p:nvGrpSpPr>
        <p:grpSpPr>
          <a:xfrm>
            <a:off x="131150" y="1709339"/>
            <a:ext cx="6543239" cy="991055"/>
            <a:chOff x="133120" y="761956"/>
            <a:chExt cx="6543238" cy="991054"/>
          </a:xfrm>
        </p:grpSpPr>
        <p:pic>
          <p:nvPicPr>
            <p:cNvPr id="133" name="圖片 132" descr="\documentclass{article}&#10;\usepackage{amsmath}&#10;\usepackage{xcolor}&#10;\pagestyle{empty}&#10;\begin{document}&#10;&#10;\[&#10;L_{l,v_i \to c_j} = \tanh\left(\frac{1}{2}\left(\textcolor{olive}{w_{l,v_i}}{L_{v_i}} + \sum_{c' \in N(v_i) \setminus c_j} \textcolor{red}{w_{l,c' \to v_i}}L_{l,c' \to v_i} \right)\right)&#10;\]&#10;&#10;&#10;&#10;\end{document}" title="IguanaTex Picture Display">
              <a:extLst>
                <a:ext uri="{FF2B5EF4-FFF2-40B4-BE49-F238E27FC236}">
                  <a16:creationId xmlns:a16="http://schemas.microsoft.com/office/drawing/2014/main" id="{E8A08F95-25D7-862E-DBA0-7F7370254E2E}"/>
                </a:ext>
              </a:extLst>
            </p:cNvPr>
            <p:cNvPicPr>
              <a:picLocks noChangeAspect="1"/>
            </p:cNvPicPr>
            <p:nvPr>
              <p:custDataLst>
                <p:tags r:id="rId8"/>
              </p:custDataLst>
            </p:nvPr>
          </p:nvPicPr>
          <p:blipFill>
            <a:blip r:embed="rId12"/>
            <a:stretch>
              <a:fillRect/>
            </a:stretch>
          </p:blipFill>
          <p:spPr>
            <a:xfrm>
              <a:off x="530984" y="932896"/>
              <a:ext cx="6145374" cy="820114"/>
            </a:xfrm>
            <a:prstGeom prst="rect">
              <a:avLst/>
            </a:prstGeom>
          </p:spPr>
        </p:pic>
        <p:pic>
          <p:nvPicPr>
            <p:cNvPr id="70" name="圖片 69" descr="\documentclass{article}&#10;\usepackage{amsmath}&#10;\pagestyle{empty}&#10;\begin{document}&#10;&#10;\textbf{VN update:} &#10;&#10;&#10;\end{document}" title="IguanaTex Picture Display">
              <a:extLst>
                <a:ext uri="{FF2B5EF4-FFF2-40B4-BE49-F238E27FC236}">
                  <a16:creationId xmlns:a16="http://schemas.microsoft.com/office/drawing/2014/main" id="{1AE73464-0A09-FBBF-BBC5-BF625BE885F3}"/>
                </a:ext>
              </a:extLst>
            </p:cNvPr>
            <p:cNvPicPr>
              <a:picLocks noChangeAspect="1"/>
            </p:cNvPicPr>
            <p:nvPr>
              <p:custDataLst>
                <p:tags r:id="rId9"/>
              </p:custDataLst>
            </p:nvPr>
          </p:nvPicPr>
          <p:blipFill>
            <a:blip r:embed="rId13"/>
            <a:stretch>
              <a:fillRect/>
            </a:stretch>
          </p:blipFill>
          <p:spPr>
            <a:xfrm>
              <a:off x="133120" y="761956"/>
              <a:ext cx="1331657" cy="201600"/>
            </a:xfrm>
            <a:prstGeom prst="rect">
              <a:avLst/>
            </a:prstGeom>
          </p:spPr>
        </p:pic>
      </p:grpSp>
      <p:grpSp>
        <p:nvGrpSpPr>
          <p:cNvPr id="146" name="群組 145">
            <a:extLst>
              <a:ext uri="{FF2B5EF4-FFF2-40B4-BE49-F238E27FC236}">
                <a16:creationId xmlns:a16="http://schemas.microsoft.com/office/drawing/2014/main" id="{6CD6EA7F-4FB1-2D5D-5C67-E1C100CBD7DF}"/>
              </a:ext>
            </a:extLst>
          </p:cNvPr>
          <p:cNvGrpSpPr/>
          <p:nvPr/>
        </p:nvGrpSpPr>
        <p:grpSpPr>
          <a:xfrm>
            <a:off x="133120" y="669857"/>
            <a:ext cx="4766637" cy="921599"/>
            <a:chOff x="133120" y="792408"/>
            <a:chExt cx="4766637" cy="921599"/>
          </a:xfrm>
        </p:grpSpPr>
        <p:pic>
          <p:nvPicPr>
            <p:cNvPr id="99" name="圖片 98" descr="\documentclass{article}&#10;\usepackage{amsmath}&#10;\pagestyle{empty}&#10;\begin{document}&#10;&#10;\textbf{CN update:} &#10;&#10;&#10;\end{document}" title="IguanaTex Picture Display">
              <a:extLst>
                <a:ext uri="{FF2B5EF4-FFF2-40B4-BE49-F238E27FC236}">
                  <a16:creationId xmlns:a16="http://schemas.microsoft.com/office/drawing/2014/main" id="{E0DE2ACE-7D35-F791-C76A-62F5BE339EBE}"/>
                </a:ext>
              </a:extLst>
            </p:cNvPr>
            <p:cNvPicPr>
              <a:picLocks noChangeAspect="1"/>
            </p:cNvPicPr>
            <p:nvPr>
              <p:custDataLst>
                <p:tags r:id="rId6"/>
              </p:custDataLst>
            </p:nvPr>
          </p:nvPicPr>
          <p:blipFill>
            <a:blip r:embed="rId14"/>
            <a:stretch>
              <a:fillRect/>
            </a:stretch>
          </p:blipFill>
          <p:spPr>
            <a:xfrm>
              <a:off x="133120" y="792408"/>
              <a:ext cx="1313828" cy="202971"/>
            </a:xfrm>
            <a:prstGeom prst="rect">
              <a:avLst/>
            </a:prstGeom>
          </p:spPr>
        </p:pic>
        <p:pic>
          <p:nvPicPr>
            <p:cNvPr id="145" name="圖片 144" descr="\documentclass{article}&#10;\usepackage{amsmath}&#10;\pagestyle{empty}&#10;\begin{document}&#10;&#10;\[&#10;L_{l,c_j \to v_i} = 2 \tanh^{-1} \left( \prod_{v' \in N(c_j)\setminus v_i} L_{l-1,v' \to c_j} \right)&#10;\]&#10;&#10;&#10;&#10;\end{document}" title="IguanaTex Picture Display">
              <a:extLst>
                <a:ext uri="{FF2B5EF4-FFF2-40B4-BE49-F238E27FC236}">
                  <a16:creationId xmlns:a16="http://schemas.microsoft.com/office/drawing/2014/main" id="{D833274C-C109-9D41-569D-F2AE3E398075}"/>
                </a:ext>
              </a:extLst>
            </p:cNvPr>
            <p:cNvPicPr>
              <a:picLocks noChangeAspect="1"/>
            </p:cNvPicPr>
            <p:nvPr>
              <p:custDataLst>
                <p:tags r:id="rId7"/>
              </p:custDataLst>
            </p:nvPr>
          </p:nvPicPr>
          <p:blipFill>
            <a:blip r:embed="rId15"/>
            <a:stretch>
              <a:fillRect/>
            </a:stretch>
          </p:blipFill>
          <p:spPr>
            <a:xfrm>
              <a:off x="529014" y="893893"/>
              <a:ext cx="4370743" cy="820114"/>
            </a:xfrm>
            <a:prstGeom prst="rect">
              <a:avLst/>
            </a:prstGeom>
          </p:spPr>
        </p:pic>
      </p:grpSp>
      <p:grpSp>
        <p:nvGrpSpPr>
          <p:cNvPr id="147" name="群組 146">
            <a:extLst>
              <a:ext uri="{FF2B5EF4-FFF2-40B4-BE49-F238E27FC236}">
                <a16:creationId xmlns:a16="http://schemas.microsoft.com/office/drawing/2014/main" id="{FF41C590-0849-802A-2005-F341C182EF85}"/>
              </a:ext>
            </a:extLst>
          </p:cNvPr>
          <p:cNvGrpSpPr/>
          <p:nvPr/>
        </p:nvGrpSpPr>
        <p:grpSpPr>
          <a:xfrm>
            <a:off x="131151" y="2735722"/>
            <a:ext cx="5351767" cy="1131744"/>
            <a:chOff x="133120" y="3301071"/>
            <a:chExt cx="5351767" cy="1131744"/>
          </a:xfrm>
        </p:grpSpPr>
        <p:pic>
          <p:nvPicPr>
            <p:cNvPr id="115" name="圖片 114" descr="\documentclass{article}&#10;\usepackage{amsmath}&#10;\pagestyle{empty}&#10;\begin{document}&#10;&#10;\textbf{Total LLR :} &#10;&#10;&#10;\end{document}" title="IguanaTex Picture Display">
              <a:extLst>
                <a:ext uri="{FF2B5EF4-FFF2-40B4-BE49-F238E27FC236}">
                  <a16:creationId xmlns:a16="http://schemas.microsoft.com/office/drawing/2014/main" id="{89CD09CB-34E0-3884-39CD-38296E225CE1}"/>
                </a:ext>
              </a:extLst>
            </p:cNvPr>
            <p:cNvPicPr>
              <a:picLocks noChangeAspect="1"/>
            </p:cNvPicPr>
            <p:nvPr>
              <p:custDataLst>
                <p:tags r:id="rId4"/>
              </p:custDataLst>
            </p:nvPr>
          </p:nvPicPr>
          <p:blipFill>
            <a:blip r:embed="rId16"/>
            <a:stretch>
              <a:fillRect/>
            </a:stretch>
          </p:blipFill>
          <p:spPr>
            <a:xfrm>
              <a:off x="133120" y="3301071"/>
              <a:ext cx="1326171" cy="160457"/>
            </a:xfrm>
            <a:prstGeom prst="rect">
              <a:avLst/>
            </a:prstGeom>
          </p:spPr>
        </p:pic>
        <p:pic>
          <p:nvPicPr>
            <p:cNvPr id="130" name="圖片 129" descr="\documentclass{article}&#10;\usepackage{amsmath}&#10;\usepackage{xcolor}&#10;\pagestyle{empty}&#10;\begin{document}&#10;&#10;\[&#10;o_{v_i} = \sigma \left( \textcolor{olive}{w_{l,v_i}} L_{v_i} + \sum_{c' \in N(v_i)} \textcolor{red}{w_{l,c' \to v_i}} L_{l,c' \to v_i} \right)&#10;\]&#10;&#10;&#10;\end{document}" title="IguanaTex Picture Display">
              <a:extLst>
                <a:ext uri="{FF2B5EF4-FFF2-40B4-BE49-F238E27FC236}">
                  <a16:creationId xmlns:a16="http://schemas.microsoft.com/office/drawing/2014/main" id="{DAF5DA00-401F-1387-4F9C-344D3CBA6327}"/>
                </a:ext>
              </a:extLst>
            </p:cNvPr>
            <p:cNvPicPr>
              <a:picLocks noChangeAspect="1"/>
            </p:cNvPicPr>
            <p:nvPr>
              <p:custDataLst>
                <p:tags r:id="rId5"/>
              </p:custDataLst>
            </p:nvPr>
          </p:nvPicPr>
          <p:blipFill>
            <a:blip r:embed="rId17"/>
            <a:stretch>
              <a:fillRect/>
            </a:stretch>
          </p:blipFill>
          <p:spPr>
            <a:xfrm>
              <a:off x="530984" y="3521577"/>
              <a:ext cx="4953903" cy="911238"/>
            </a:xfrm>
            <a:prstGeom prst="rect">
              <a:avLst/>
            </a:prstGeom>
          </p:spPr>
        </p:pic>
      </p:grpSp>
      <p:pic>
        <p:nvPicPr>
          <p:cNvPr id="8" name="圖片 7" descr="\documentclass{article}&#10;\usepackage{amsmath}&#10;\pagestyle{empty}&#10;\begin{document}&#10;&#10;$\sigma$ : Represents a sigmoid function with an output range of [0, 1].&#10;&#10;&#10;\end{document}" title="IguanaTex Picture Display">
            <a:extLst>
              <a:ext uri="{FF2B5EF4-FFF2-40B4-BE49-F238E27FC236}">
                <a16:creationId xmlns:a16="http://schemas.microsoft.com/office/drawing/2014/main" id="{9A6B053B-DFFC-1E52-A577-35D42DEDB292}"/>
              </a:ext>
            </a:extLst>
          </p:cNvPr>
          <p:cNvPicPr>
            <a:picLocks noChangeAspect="1"/>
          </p:cNvPicPr>
          <p:nvPr>
            <p:custDataLst>
              <p:tags r:id="rId1"/>
            </p:custDataLst>
          </p:nvPr>
        </p:nvPicPr>
        <p:blipFill>
          <a:blip r:embed="rId18"/>
          <a:stretch>
            <a:fillRect/>
          </a:stretch>
        </p:blipFill>
        <p:spPr>
          <a:xfrm>
            <a:off x="131151" y="4602174"/>
            <a:ext cx="6436112" cy="229029"/>
          </a:xfrm>
          <a:prstGeom prst="rect">
            <a:avLst/>
          </a:prstGeom>
        </p:spPr>
      </p:pic>
      <p:pic>
        <p:nvPicPr>
          <p:cNvPr id="164" name="圖片 163" descr="\documentclass{article}&#10;\usepackage{amsmath}&#10;\pagestyle{empty}&#10;\begin{document}&#10;&#10;$w_{l,v_i}$: Represents the weight of the $i^{\text{th}}$ channel value at the $l^{\text{th}}$ iteration.&#10;\end{document}" title="IguanaTex Picture Display">
            <a:extLst>
              <a:ext uri="{FF2B5EF4-FFF2-40B4-BE49-F238E27FC236}">
                <a16:creationId xmlns:a16="http://schemas.microsoft.com/office/drawing/2014/main" id="{42791F14-43FE-7F76-85CA-53F46CB5A796}"/>
              </a:ext>
            </a:extLst>
          </p:cNvPr>
          <p:cNvPicPr>
            <a:picLocks noChangeAspect="1"/>
          </p:cNvPicPr>
          <p:nvPr>
            <p:custDataLst>
              <p:tags r:id="rId2"/>
            </p:custDataLst>
          </p:nvPr>
        </p:nvPicPr>
        <p:blipFill>
          <a:blip r:embed="rId19"/>
          <a:stretch>
            <a:fillRect/>
          </a:stretch>
        </p:blipFill>
        <p:spPr>
          <a:xfrm>
            <a:off x="131150" y="4316338"/>
            <a:ext cx="7172575" cy="259200"/>
          </a:xfrm>
          <a:prstGeom prst="rect">
            <a:avLst/>
          </a:prstGeom>
        </p:spPr>
      </p:pic>
      <p:pic>
        <p:nvPicPr>
          <p:cNvPr id="5" name="圖片 4" descr="\documentclass{article}&#10;\usepackage{amsmath}&#10;\pagestyle{empty}&#10;\begin{document}&#10;&#10;$w_{l,c' \to v_i}$: Represents the weight of the CN ($c'$) to VN ($v_i$) at the $l^{\text{th}}$ iteration.&#10;\end{document}" title="IguanaTex Picture Display">
            <a:extLst>
              <a:ext uri="{FF2B5EF4-FFF2-40B4-BE49-F238E27FC236}">
                <a16:creationId xmlns:a16="http://schemas.microsoft.com/office/drawing/2014/main" id="{B05B9239-0980-DF0F-4E5A-39380BE7050B}"/>
              </a:ext>
            </a:extLst>
          </p:cNvPr>
          <p:cNvPicPr>
            <a:picLocks noChangeAspect="1"/>
          </p:cNvPicPr>
          <p:nvPr>
            <p:custDataLst>
              <p:tags r:id="rId3"/>
            </p:custDataLst>
          </p:nvPr>
        </p:nvPicPr>
        <p:blipFill>
          <a:blip r:embed="rId20"/>
          <a:stretch>
            <a:fillRect/>
          </a:stretch>
        </p:blipFill>
        <p:spPr>
          <a:xfrm>
            <a:off x="131151" y="4021101"/>
            <a:ext cx="7489373" cy="259200"/>
          </a:xfrm>
          <a:prstGeom prst="rect">
            <a:avLst/>
          </a:prstGeom>
        </p:spPr>
      </p:pic>
      <p:grpSp>
        <p:nvGrpSpPr>
          <p:cNvPr id="9" name="群組 8">
            <a:extLst>
              <a:ext uri="{FF2B5EF4-FFF2-40B4-BE49-F238E27FC236}">
                <a16:creationId xmlns:a16="http://schemas.microsoft.com/office/drawing/2014/main" id="{B67C279D-5B08-A7A2-E8BE-E3A1A8C1C515}"/>
              </a:ext>
            </a:extLst>
          </p:cNvPr>
          <p:cNvGrpSpPr/>
          <p:nvPr/>
        </p:nvGrpSpPr>
        <p:grpSpPr>
          <a:xfrm>
            <a:off x="0" y="4902300"/>
            <a:ext cx="9144000" cy="241201"/>
            <a:chOff x="14866" y="4663715"/>
            <a:chExt cx="9129137" cy="241201"/>
          </a:xfrm>
        </p:grpSpPr>
        <p:sp>
          <p:nvSpPr>
            <p:cNvPr id="10" name="Google Shape;298;p39">
              <a:extLst>
                <a:ext uri="{FF2B5EF4-FFF2-40B4-BE49-F238E27FC236}">
                  <a16:creationId xmlns:a16="http://schemas.microsoft.com/office/drawing/2014/main" id="{595B89FF-CDD1-E963-06A0-2D45DF0461C9}"/>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October , 17</a:t>
              </a:r>
            </a:p>
          </p:txBody>
        </p:sp>
        <p:sp>
          <p:nvSpPr>
            <p:cNvPr id="11" name="Google Shape;297;p39 1">
              <a:extLst>
                <a:ext uri="{FF2B5EF4-FFF2-40B4-BE49-F238E27FC236}">
                  <a16:creationId xmlns:a16="http://schemas.microsoft.com/office/drawing/2014/main" id="{B2DE61D7-8A03-D879-AF30-DF309DC6EE7B}"/>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12" name="Google Shape;297;p39 2">
              <a:extLst>
                <a:ext uri="{FF2B5EF4-FFF2-40B4-BE49-F238E27FC236}">
                  <a16:creationId xmlns:a16="http://schemas.microsoft.com/office/drawing/2014/main" id="{15B023AC-5445-7BCB-6E59-480DE9C9CA24}"/>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18" name="矩形 17">
            <a:extLst>
              <a:ext uri="{FF2B5EF4-FFF2-40B4-BE49-F238E27FC236}">
                <a16:creationId xmlns:a16="http://schemas.microsoft.com/office/drawing/2014/main" id="{BA6268B9-3E2F-65FE-392F-1C5310B05BF3}"/>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10</a:t>
            </a:fld>
            <a:endParaRPr lang="zh-TW" altLang="en-US" sz="1200" b="1" dirty="0">
              <a:ln w="0"/>
              <a:solidFill>
                <a:srgbClr val="FFFFFF"/>
              </a:solidFill>
              <a:latin typeface="Montserrat" panose="00000500000000000000" pitchFamily="2" charset="0"/>
            </a:endParaRPr>
          </a:p>
        </p:txBody>
      </p:sp>
    </p:spTree>
    <p:extLst>
      <p:ext uri="{BB962C8B-B14F-4D97-AF65-F5344CB8AC3E}">
        <p14:creationId xmlns:p14="http://schemas.microsoft.com/office/powerpoint/2010/main" val="341517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FACC0B-62A9-1A63-182B-F4E233A80946}"/>
            </a:ext>
          </a:extLst>
        </p:cNvPr>
        <p:cNvGrpSpPr/>
        <p:nvPr/>
      </p:nvGrpSpPr>
      <p:grpSpPr>
        <a:xfrm>
          <a:off x="0" y="0"/>
          <a:ext cx="0" cy="0"/>
          <a:chOff x="0" y="0"/>
          <a:chExt cx="0" cy="0"/>
        </a:xfrm>
      </p:grpSpPr>
      <p:pic>
        <p:nvPicPr>
          <p:cNvPr id="26" name="圖片 25" descr="一張含有 圖表, 行, 繪圖 的圖片&#10;&#10;自動產生的描述">
            <a:extLst>
              <a:ext uri="{FF2B5EF4-FFF2-40B4-BE49-F238E27FC236}">
                <a16:creationId xmlns:a16="http://schemas.microsoft.com/office/drawing/2014/main" id="{4CF4FF0C-5654-C99F-C04C-DF250E76B2F4}"/>
              </a:ext>
            </a:extLst>
          </p:cNvPr>
          <p:cNvPicPr>
            <a:picLocks noChangeAspect="1"/>
          </p:cNvPicPr>
          <p:nvPr/>
        </p:nvPicPr>
        <p:blipFill>
          <a:blip r:embed="rId32"/>
          <a:stretch>
            <a:fillRect/>
          </a:stretch>
        </p:blipFill>
        <p:spPr>
          <a:xfrm>
            <a:off x="4121843" y="573977"/>
            <a:ext cx="3815792" cy="4569528"/>
          </a:xfrm>
          <a:prstGeom prst="rect">
            <a:avLst/>
          </a:prstGeom>
        </p:spPr>
      </p:pic>
      <p:sp>
        <p:nvSpPr>
          <p:cNvPr id="4" name="矩形 3">
            <a:extLst>
              <a:ext uri="{FF2B5EF4-FFF2-40B4-BE49-F238E27FC236}">
                <a16:creationId xmlns:a16="http://schemas.microsoft.com/office/drawing/2014/main" id="{5DAD5D40-2BA8-87B6-143E-401860821646}"/>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a:extLst>
              <a:ext uri="{FF2B5EF4-FFF2-40B4-BE49-F238E27FC236}">
                <a16:creationId xmlns:a16="http://schemas.microsoft.com/office/drawing/2014/main" id="{B07118FF-0E19-75EE-BD4E-8A722DF4CEF2}"/>
              </a:ext>
            </a:extLst>
          </p:cNvPr>
          <p:cNvSpPr txBox="1">
            <a:spLocks/>
          </p:cNvSpPr>
          <p:nvPr/>
        </p:nvSpPr>
        <p:spPr>
          <a:xfrm>
            <a:off x="2" y="1"/>
            <a:ext cx="833485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en-US" altLang="zh-TW" b="0" dirty="0">
                <a:solidFill>
                  <a:schemeClr val="bg1"/>
                </a:solidFill>
              </a:rPr>
              <a:t>Introduction - BP transform to NNBP</a:t>
            </a:r>
            <a:endParaRPr lang="zh-TW" altLang="en-US" b="0" dirty="0">
              <a:solidFill>
                <a:schemeClr val="bg1"/>
              </a:solidFill>
            </a:endParaRPr>
          </a:p>
        </p:txBody>
      </p:sp>
      <p:grpSp>
        <p:nvGrpSpPr>
          <p:cNvPr id="3" name="群組 2">
            <a:extLst>
              <a:ext uri="{FF2B5EF4-FFF2-40B4-BE49-F238E27FC236}">
                <a16:creationId xmlns:a16="http://schemas.microsoft.com/office/drawing/2014/main" id="{FD7542D8-81A9-6D10-4A96-8E96AD5B3B2F}"/>
              </a:ext>
            </a:extLst>
          </p:cNvPr>
          <p:cNvGrpSpPr/>
          <p:nvPr/>
        </p:nvGrpSpPr>
        <p:grpSpPr>
          <a:xfrm>
            <a:off x="256076" y="3116206"/>
            <a:ext cx="2426923" cy="1527979"/>
            <a:chOff x="5499174" y="2635501"/>
            <a:chExt cx="2426923" cy="1527979"/>
          </a:xfrm>
        </p:grpSpPr>
        <p:grpSp>
          <p:nvGrpSpPr>
            <p:cNvPr id="5" name="群組 4">
              <a:extLst>
                <a:ext uri="{FF2B5EF4-FFF2-40B4-BE49-F238E27FC236}">
                  <a16:creationId xmlns:a16="http://schemas.microsoft.com/office/drawing/2014/main" id="{4038333A-E34E-CFA1-C854-D407BEA64623}"/>
                </a:ext>
              </a:extLst>
            </p:cNvPr>
            <p:cNvGrpSpPr/>
            <p:nvPr/>
          </p:nvGrpSpPr>
          <p:grpSpPr>
            <a:xfrm>
              <a:off x="5499174" y="2635501"/>
              <a:ext cx="2426923" cy="1527979"/>
              <a:chOff x="5499174" y="2635501"/>
              <a:chExt cx="2426923" cy="1527979"/>
            </a:xfrm>
          </p:grpSpPr>
          <p:pic>
            <p:nvPicPr>
              <p:cNvPr id="24" name="圖片 23" descr="一張含有 黑色, 黑暗 的圖片&#10;&#10;自動產生的描述">
                <a:extLst>
                  <a:ext uri="{FF2B5EF4-FFF2-40B4-BE49-F238E27FC236}">
                    <a16:creationId xmlns:a16="http://schemas.microsoft.com/office/drawing/2014/main" id="{D6C1F0B6-C0B3-1BBE-33B4-AD7FEEFFD6FC}"/>
                  </a:ext>
                </a:extLst>
              </p:cNvPr>
              <p:cNvPicPr>
                <a:picLocks noChangeAspect="1"/>
              </p:cNvPicPr>
              <p:nvPr/>
            </p:nvPicPr>
            <p:blipFill>
              <a:blip r:embed="rId33"/>
              <a:stretch>
                <a:fillRect/>
              </a:stretch>
            </p:blipFill>
            <p:spPr>
              <a:xfrm>
                <a:off x="5499174" y="2635501"/>
                <a:ext cx="2426923" cy="1352068"/>
              </a:xfrm>
              <a:prstGeom prst="rect">
                <a:avLst/>
              </a:prstGeom>
            </p:spPr>
          </p:pic>
          <p:pic>
            <p:nvPicPr>
              <p:cNvPr id="27" name="圖片 26" descr="\documentclass{article}&#10;\usepackage{amsmath}&#10;\pagestyle{empty}&#10;\begin{document}&#10;&#10;$L_{v_0}$&#10;&#10;&#10;\end{document}" title="IguanaTex Bitmap Display">
                <a:extLst>
                  <a:ext uri="{FF2B5EF4-FFF2-40B4-BE49-F238E27FC236}">
                    <a16:creationId xmlns:a16="http://schemas.microsoft.com/office/drawing/2014/main" id="{F1809B6C-A639-59A9-82C1-8D78A2B9FD61}"/>
                  </a:ext>
                </a:extLst>
              </p:cNvPr>
              <p:cNvPicPr>
                <a:picLocks noChangeAspect="1"/>
              </p:cNvPicPr>
              <p:nvPr>
                <p:custDataLst>
                  <p:tags r:id="rId25"/>
                </p:custDataLst>
              </p:nvPr>
            </p:nvPicPr>
            <p:blipFill>
              <a:blip r:embed="rId34"/>
              <a:stretch>
                <a:fillRect/>
              </a:stretch>
            </p:blipFill>
            <p:spPr>
              <a:xfrm>
                <a:off x="5550489" y="3975980"/>
                <a:ext cx="240669" cy="172644"/>
              </a:xfrm>
              <a:prstGeom prst="rect">
                <a:avLst/>
              </a:prstGeom>
            </p:spPr>
          </p:pic>
          <p:pic>
            <p:nvPicPr>
              <p:cNvPr id="28" name="圖片 27" descr="\documentclass{article}&#10;\usepackage{amsmath}&#10;\pagestyle{empty}&#10;\begin{document}&#10;&#10;$L_{v_{1}}$&#10;&#10;&#10;\end{document}" title="IguanaTex Bitmap Display">
                <a:extLst>
                  <a:ext uri="{FF2B5EF4-FFF2-40B4-BE49-F238E27FC236}">
                    <a16:creationId xmlns:a16="http://schemas.microsoft.com/office/drawing/2014/main" id="{39852280-0987-9E2B-9AA0-2D534D489765}"/>
                  </a:ext>
                </a:extLst>
              </p:cNvPr>
              <p:cNvPicPr>
                <a:picLocks noChangeAspect="1"/>
              </p:cNvPicPr>
              <p:nvPr>
                <p:custDataLst>
                  <p:tags r:id="rId26"/>
                </p:custDataLst>
              </p:nvPr>
            </p:nvPicPr>
            <p:blipFill>
              <a:blip r:embed="rId35"/>
              <a:stretch>
                <a:fillRect/>
              </a:stretch>
            </p:blipFill>
            <p:spPr>
              <a:xfrm>
                <a:off x="6093906" y="3976811"/>
                <a:ext cx="236352" cy="170430"/>
              </a:xfrm>
              <a:prstGeom prst="rect">
                <a:avLst/>
              </a:prstGeom>
            </p:spPr>
          </p:pic>
          <p:pic>
            <p:nvPicPr>
              <p:cNvPr id="29" name="圖片 28" descr="\documentclass{article}&#10;\usepackage{amsmath}&#10;\pagestyle{empty}&#10;\begin{document}&#10;&#10;$L_{v_{2}}$&#10;&#10;&#10;\end{document}" title="IguanaTex Bitmap Display">
                <a:extLst>
                  <a:ext uri="{FF2B5EF4-FFF2-40B4-BE49-F238E27FC236}">
                    <a16:creationId xmlns:a16="http://schemas.microsoft.com/office/drawing/2014/main" id="{E7E846EB-686F-4271-8F69-239E03AA6641}"/>
                  </a:ext>
                </a:extLst>
              </p:cNvPr>
              <p:cNvPicPr>
                <a:picLocks noChangeAspect="1"/>
              </p:cNvPicPr>
              <p:nvPr>
                <p:custDataLst>
                  <p:tags r:id="rId27"/>
                </p:custDataLst>
              </p:nvPr>
            </p:nvPicPr>
            <p:blipFill>
              <a:blip r:embed="rId36"/>
              <a:stretch>
                <a:fillRect/>
              </a:stretch>
            </p:blipFill>
            <p:spPr>
              <a:xfrm>
                <a:off x="6656019" y="3984250"/>
                <a:ext cx="239590" cy="170430"/>
              </a:xfrm>
              <a:prstGeom prst="rect">
                <a:avLst/>
              </a:prstGeom>
            </p:spPr>
          </p:pic>
          <p:pic>
            <p:nvPicPr>
              <p:cNvPr id="30" name="圖片 29" descr="\documentclass{article}&#10;\usepackage{amsmath}&#10;\pagestyle{empty}&#10;\begin{document}&#10;&#10;$L_{v_{3}}$&#10;&#10;&#10;\end{document}" title="IguanaTex Bitmap Display">
                <a:extLst>
                  <a:ext uri="{FF2B5EF4-FFF2-40B4-BE49-F238E27FC236}">
                    <a16:creationId xmlns:a16="http://schemas.microsoft.com/office/drawing/2014/main" id="{04BBDC0F-9DB0-1FD7-F03E-5F5A0413BB90}"/>
                  </a:ext>
                </a:extLst>
              </p:cNvPr>
              <p:cNvPicPr>
                <a:picLocks noChangeAspect="1"/>
              </p:cNvPicPr>
              <p:nvPr>
                <p:custDataLst>
                  <p:tags r:id="rId28"/>
                </p:custDataLst>
              </p:nvPr>
            </p:nvPicPr>
            <p:blipFill>
              <a:blip r:embed="rId37"/>
              <a:stretch>
                <a:fillRect/>
              </a:stretch>
            </p:blipFill>
            <p:spPr>
              <a:xfrm>
                <a:off x="7195119" y="3985175"/>
                <a:ext cx="240669" cy="172644"/>
              </a:xfrm>
              <a:prstGeom prst="rect">
                <a:avLst/>
              </a:prstGeom>
            </p:spPr>
          </p:pic>
          <p:pic>
            <p:nvPicPr>
              <p:cNvPr id="31" name="圖片 30" descr="\documentclass{article}&#10;\usepackage{amsmath}&#10;\pagestyle{empty}&#10;\begin{document}&#10;&#10;$L_{v_{4}}$&#10;&#10;&#10;\end{document}" title="IguanaTex Bitmap Display">
                <a:extLst>
                  <a:ext uri="{FF2B5EF4-FFF2-40B4-BE49-F238E27FC236}">
                    <a16:creationId xmlns:a16="http://schemas.microsoft.com/office/drawing/2014/main" id="{697414D2-21EE-E814-D949-EF81C3646D9C}"/>
                  </a:ext>
                </a:extLst>
              </p:cNvPr>
              <p:cNvPicPr>
                <a:picLocks noChangeAspect="1"/>
              </p:cNvPicPr>
              <p:nvPr>
                <p:custDataLst>
                  <p:tags r:id="rId29"/>
                </p:custDataLst>
              </p:nvPr>
            </p:nvPicPr>
            <p:blipFill>
              <a:blip r:embed="rId38"/>
              <a:stretch>
                <a:fillRect/>
              </a:stretch>
            </p:blipFill>
            <p:spPr>
              <a:xfrm>
                <a:off x="7683269" y="3993050"/>
                <a:ext cx="242828" cy="170430"/>
              </a:xfrm>
              <a:prstGeom prst="rect">
                <a:avLst/>
              </a:prstGeom>
            </p:spPr>
          </p:pic>
        </p:grpSp>
        <p:pic>
          <p:nvPicPr>
            <p:cNvPr id="11" name="圖片 10" descr="\documentclass{article}&#10;\usepackage{amsmath}&#10;\pagestyle{empty}&#10;\begin{document}&#10;&#10;$v_0$&#10;&#10;&#10;\end{document}" title="IguanaTex Bitmap Display">
              <a:extLst>
                <a:ext uri="{FF2B5EF4-FFF2-40B4-BE49-F238E27FC236}">
                  <a16:creationId xmlns:a16="http://schemas.microsoft.com/office/drawing/2014/main" id="{2BCF1209-3F02-2E57-B3C3-96DFEA1C9CF5}"/>
                </a:ext>
              </a:extLst>
            </p:cNvPr>
            <p:cNvPicPr>
              <a:picLocks noChangeAspect="1"/>
            </p:cNvPicPr>
            <p:nvPr>
              <p:custDataLst>
                <p:tags r:id="rId17"/>
              </p:custDataLst>
            </p:nvPr>
          </p:nvPicPr>
          <p:blipFill>
            <a:blip r:embed="rId39"/>
            <a:stretch>
              <a:fillRect/>
            </a:stretch>
          </p:blipFill>
          <p:spPr>
            <a:xfrm>
              <a:off x="5550488" y="3548215"/>
              <a:ext cx="146776" cy="110669"/>
            </a:xfrm>
            <a:prstGeom prst="rect">
              <a:avLst/>
            </a:prstGeom>
          </p:spPr>
        </p:pic>
        <p:pic>
          <p:nvPicPr>
            <p:cNvPr id="12" name="圖片 11" descr="\documentclass{article}&#10;\usepackage{amsmath}&#10;\pagestyle{empty}&#10;\begin{document}&#10;&#10;$v_1$&#10;&#10;&#10;\end{document}" title="IguanaTex Bitmap Display">
              <a:extLst>
                <a:ext uri="{FF2B5EF4-FFF2-40B4-BE49-F238E27FC236}">
                  <a16:creationId xmlns:a16="http://schemas.microsoft.com/office/drawing/2014/main" id="{FF81E3E9-A8C0-9650-54F4-851BF001286A}"/>
                </a:ext>
              </a:extLst>
            </p:cNvPr>
            <p:cNvPicPr>
              <a:picLocks noChangeAspect="1"/>
            </p:cNvPicPr>
            <p:nvPr>
              <p:custDataLst>
                <p:tags r:id="rId18"/>
              </p:custDataLst>
            </p:nvPr>
          </p:nvPicPr>
          <p:blipFill>
            <a:blip r:embed="rId40"/>
            <a:stretch>
              <a:fillRect/>
            </a:stretch>
          </p:blipFill>
          <p:spPr>
            <a:xfrm>
              <a:off x="6123821" y="3548214"/>
              <a:ext cx="141380" cy="108456"/>
            </a:xfrm>
            <a:prstGeom prst="rect">
              <a:avLst/>
            </a:prstGeom>
          </p:spPr>
        </p:pic>
        <p:pic>
          <p:nvPicPr>
            <p:cNvPr id="18" name="圖片 17" descr="\documentclass{article}&#10;\usepackage{amsmath}&#10;\pagestyle{empty}&#10;\begin{document}&#10;&#10;$v_2$&#10;&#10;&#10;\end{document}" title="IguanaTex Bitmap Display">
              <a:extLst>
                <a:ext uri="{FF2B5EF4-FFF2-40B4-BE49-F238E27FC236}">
                  <a16:creationId xmlns:a16="http://schemas.microsoft.com/office/drawing/2014/main" id="{6119EDDB-CE6B-FEED-BFCF-F8AA37D774F5}"/>
                </a:ext>
              </a:extLst>
            </p:cNvPr>
            <p:cNvPicPr>
              <a:picLocks noChangeAspect="1"/>
            </p:cNvPicPr>
            <p:nvPr>
              <p:custDataLst>
                <p:tags r:id="rId19"/>
              </p:custDataLst>
            </p:nvPr>
          </p:nvPicPr>
          <p:blipFill>
            <a:blip r:embed="rId41"/>
            <a:stretch>
              <a:fillRect/>
            </a:stretch>
          </p:blipFill>
          <p:spPr>
            <a:xfrm>
              <a:off x="6656019" y="3548214"/>
              <a:ext cx="145697" cy="108456"/>
            </a:xfrm>
            <a:prstGeom prst="rect">
              <a:avLst/>
            </a:prstGeom>
          </p:spPr>
        </p:pic>
        <p:pic>
          <p:nvPicPr>
            <p:cNvPr id="19" name="圖片 18" descr="\documentclass{article}&#10;\usepackage{amsmath}&#10;\pagestyle{empty}&#10;\begin{document}&#10;&#10;$v_3$&#10;&#10;&#10;\end{document}" title="IguanaTex Bitmap Display">
              <a:extLst>
                <a:ext uri="{FF2B5EF4-FFF2-40B4-BE49-F238E27FC236}">
                  <a16:creationId xmlns:a16="http://schemas.microsoft.com/office/drawing/2014/main" id="{32DC3D63-1729-B031-F3D7-2A151ACFD6A3}"/>
                </a:ext>
              </a:extLst>
            </p:cNvPr>
            <p:cNvPicPr>
              <a:picLocks noChangeAspect="1"/>
            </p:cNvPicPr>
            <p:nvPr>
              <p:custDataLst>
                <p:tags r:id="rId20"/>
              </p:custDataLst>
            </p:nvPr>
          </p:nvPicPr>
          <p:blipFill>
            <a:blip r:embed="rId42"/>
            <a:stretch>
              <a:fillRect/>
            </a:stretch>
          </p:blipFill>
          <p:spPr>
            <a:xfrm>
              <a:off x="7197570" y="3548214"/>
              <a:ext cx="146776" cy="110669"/>
            </a:xfrm>
            <a:prstGeom prst="rect">
              <a:avLst/>
            </a:prstGeom>
          </p:spPr>
        </p:pic>
        <p:pic>
          <p:nvPicPr>
            <p:cNvPr id="20" name="圖片 19" descr="\documentclass{article}&#10;\usepackage{amsmath}&#10;\pagestyle{empty}&#10;\begin{document}&#10;&#10;$v_4$&#10;&#10;&#10;\end{document}" title="IguanaTex Bitmap Display">
              <a:extLst>
                <a:ext uri="{FF2B5EF4-FFF2-40B4-BE49-F238E27FC236}">
                  <a16:creationId xmlns:a16="http://schemas.microsoft.com/office/drawing/2014/main" id="{B3C895DF-3ABE-919E-22E5-E1B662A6789F}"/>
                </a:ext>
              </a:extLst>
            </p:cNvPr>
            <p:cNvPicPr>
              <a:picLocks noChangeAspect="1"/>
            </p:cNvPicPr>
            <p:nvPr>
              <p:custDataLst>
                <p:tags r:id="rId21"/>
              </p:custDataLst>
            </p:nvPr>
          </p:nvPicPr>
          <p:blipFill>
            <a:blip r:embed="rId43"/>
            <a:stretch>
              <a:fillRect/>
            </a:stretch>
          </p:blipFill>
          <p:spPr>
            <a:xfrm>
              <a:off x="7704046" y="3544205"/>
              <a:ext cx="148935" cy="108456"/>
            </a:xfrm>
            <a:prstGeom prst="rect">
              <a:avLst/>
            </a:prstGeom>
          </p:spPr>
        </p:pic>
        <p:pic>
          <p:nvPicPr>
            <p:cNvPr id="21" name="圖片 20" descr="\documentclass{article}&#10;\usepackage{amsmath}&#10;\pagestyle{empty}&#10;\begin{document}&#10;&#10;$c_0$&#10;&#10;&#10;\end{document}" title="IguanaTex Bitmap Display">
              <a:extLst>
                <a:ext uri="{FF2B5EF4-FFF2-40B4-BE49-F238E27FC236}">
                  <a16:creationId xmlns:a16="http://schemas.microsoft.com/office/drawing/2014/main" id="{4158744D-A020-0ED3-30BC-8FF1FCB359DB}"/>
                </a:ext>
              </a:extLst>
            </p:cNvPr>
            <p:cNvPicPr>
              <a:picLocks noChangeAspect="1"/>
            </p:cNvPicPr>
            <p:nvPr>
              <p:custDataLst>
                <p:tags r:id="rId22"/>
              </p:custDataLst>
            </p:nvPr>
          </p:nvPicPr>
          <p:blipFill>
            <a:blip r:embed="rId44"/>
            <a:stretch>
              <a:fillRect/>
            </a:stretch>
          </p:blipFill>
          <p:spPr>
            <a:xfrm>
              <a:off x="6130915" y="2714837"/>
              <a:ext cx="135984" cy="110669"/>
            </a:xfrm>
            <a:prstGeom prst="rect">
              <a:avLst/>
            </a:prstGeom>
          </p:spPr>
        </p:pic>
        <p:pic>
          <p:nvPicPr>
            <p:cNvPr id="22" name="圖片 21" descr="\documentclass{article}&#10;\usepackage{amsmath}&#10;\pagestyle{empty}&#10;\begin{document}&#10;&#10;$c_1$&#10;&#10;&#10;\end{document}" title="IguanaTex Bitmap Display">
              <a:extLst>
                <a:ext uri="{FF2B5EF4-FFF2-40B4-BE49-F238E27FC236}">
                  <a16:creationId xmlns:a16="http://schemas.microsoft.com/office/drawing/2014/main" id="{11486681-46A7-36BD-1B9B-464934D91A55}"/>
                </a:ext>
              </a:extLst>
            </p:cNvPr>
            <p:cNvPicPr>
              <a:picLocks noChangeAspect="1"/>
            </p:cNvPicPr>
            <p:nvPr>
              <p:custDataLst>
                <p:tags r:id="rId23"/>
              </p:custDataLst>
            </p:nvPr>
          </p:nvPicPr>
          <p:blipFill>
            <a:blip r:embed="rId45"/>
            <a:stretch>
              <a:fillRect/>
            </a:stretch>
          </p:blipFill>
          <p:spPr>
            <a:xfrm>
              <a:off x="6663573" y="2714837"/>
              <a:ext cx="130588" cy="108456"/>
            </a:xfrm>
            <a:prstGeom prst="rect">
              <a:avLst/>
            </a:prstGeom>
          </p:spPr>
        </p:pic>
        <p:pic>
          <p:nvPicPr>
            <p:cNvPr id="23" name="圖片 22" descr="\documentclass{article}&#10;\usepackage{amsmath}&#10;\pagestyle{empty}&#10;\begin{document}&#10;&#10;$c_2$&#10;&#10;&#10;\end{document}" title="IguanaTex Bitmap Display">
              <a:extLst>
                <a:ext uri="{FF2B5EF4-FFF2-40B4-BE49-F238E27FC236}">
                  <a16:creationId xmlns:a16="http://schemas.microsoft.com/office/drawing/2014/main" id="{54D648BA-BB46-BEAC-5E09-8BA618E9F80B}"/>
                </a:ext>
              </a:extLst>
            </p:cNvPr>
            <p:cNvPicPr>
              <a:picLocks noChangeAspect="1"/>
            </p:cNvPicPr>
            <p:nvPr>
              <p:custDataLst>
                <p:tags r:id="rId24"/>
              </p:custDataLst>
            </p:nvPr>
          </p:nvPicPr>
          <p:blipFill>
            <a:blip r:embed="rId46"/>
            <a:stretch>
              <a:fillRect/>
            </a:stretch>
          </p:blipFill>
          <p:spPr>
            <a:xfrm>
              <a:off x="7208363" y="2714837"/>
              <a:ext cx="134905" cy="108456"/>
            </a:xfrm>
            <a:prstGeom prst="rect">
              <a:avLst/>
            </a:prstGeom>
          </p:spPr>
        </p:pic>
      </p:grpSp>
      <p:pic>
        <p:nvPicPr>
          <p:cNvPr id="48" name="圖片 47" descr="\documentclass{article}&#10;\usepackage{amsmath}&#10;\pagestyle{empty}&#10;\begin{document}&#10;&#10;\[&#10;\begin{bmatrix}&#10;1 &amp; 0 &amp; 1 &amp; 0 &amp; 1 \\&#10;0 &amp; 1 &amp; 1 &amp; 0 &amp; 0\\&#10;1 &amp; 0 &amp; 0 &amp; 1 &amp; 1&#10;\end{bmatrix}&#10;\]&#10;&#10;&#10;\end{document}" title="IguanaTex Picture Display">
            <a:extLst>
              <a:ext uri="{FF2B5EF4-FFF2-40B4-BE49-F238E27FC236}">
                <a16:creationId xmlns:a16="http://schemas.microsoft.com/office/drawing/2014/main" id="{485CD67C-A89C-296D-056E-54F86BD975C0}"/>
              </a:ext>
            </a:extLst>
          </p:cNvPr>
          <p:cNvPicPr>
            <a:picLocks noChangeAspect="1"/>
          </p:cNvPicPr>
          <p:nvPr>
            <p:custDataLst>
              <p:tags r:id="rId1"/>
            </p:custDataLst>
          </p:nvPr>
        </p:nvPicPr>
        <p:blipFill>
          <a:blip r:embed="rId47"/>
          <a:stretch>
            <a:fillRect/>
          </a:stretch>
        </p:blipFill>
        <p:spPr>
          <a:xfrm>
            <a:off x="583315" y="1141656"/>
            <a:ext cx="1490628" cy="760121"/>
          </a:xfrm>
          <a:prstGeom prst="rect">
            <a:avLst/>
          </a:prstGeom>
        </p:spPr>
      </p:pic>
      <p:pic>
        <p:nvPicPr>
          <p:cNvPr id="49" name="圖片 48" descr="\documentclass{article}&#10;\usepackage{amsmath}&#10;\pagestyle{empty}&#10;\begin{document}&#10;&#10;\textbf{H} = &#10;&#10;&#10;\end{document}" title="IguanaTex Picture Display">
            <a:extLst>
              <a:ext uri="{FF2B5EF4-FFF2-40B4-BE49-F238E27FC236}">
                <a16:creationId xmlns:a16="http://schemas.microsoft.com/office/drawing/2014/main" id="{6868704A-CADF-453D-2CED-CE548FF49B2C}"/>
              </a:ext>
            </a:extLst>
          </p:cNvPr>
          <p:cNvPicPr>
            <a:picLocks noChangeAspect="1"/>
          </p:cNvPicPr>
          <p:nvPr>
            <p:custDataLst>
              <p:tags r:id="rId2"/>
            </p:custDataLst>
          </p:nvPr>
        </p:nvPicPr>
        <p:blipFill>
          <a:blip r:embed="rId48"/>
          <a:stretch>
            <a:fillRect/>
          </a:stretch>
        </p:blipFill>
        <p:spPr>
          <a:xfrm>
            <a:off x="84137" y="1449898"/>
            <a:ext cx="398584" cy="144907"/>
          </a:xfrm>
          <a:prstGeom prst="rect">
            <a:avLst/>
          </a:prstGeom>
        </p:spPr>
      </p:pic>
      <p:cxnSp>
        <p:nvCxnSpPr>
          <p:cNvPr id="50" name="直線單箭頭接點 49">
            <a:extLst>
              <a:ext uri="{FF2B5EF4-FFF2-40B4-BE49-F238E27FC236}">
                <a16:creationId xmlns:a16="http://schemas.microsoft.com/office/drawing/2014/main" id="{C953F108-E77F-D3D1-2595-7F934C1CA680}"/>
              </a:ext>
            </a:extLst>
          </p:cNvPr>
          <p:cNvCxnSpPr>
            <a:cxnSpLocks/>
          </p:cNvCxnSpPr>
          <p:nvPr/>
        </p:nvCxnSpPr>
        <p:spPr>
          <a:xfrm>
            <a:off x="1335543" y="2093188"/>
            <a:ext cx="0" cy="8355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1" name="圖片 50" descr="\documentclass{article}&#10;\usepackage{amsmath}&#10;\pagestyle{empty}&#10;\begin{document}&#10;&#10;Tanner Graph&#10;&#10;&#10;\end{document}" title="IguanaTex Picture Display">
            <a:extLst>
              <a:ext uri="{FF2B5EF4-FFF2-40B4-BE49-F238E27FC236}">
                <a16:creationId xmlns:a16="http://schemas.microsoft.com/office/drawing/2014/main" id="{810C86B0-78DE-DF57-B4A3-DE72A72A98B5}"/>
              </a:ext>
            </a:extLst>
          </p:cNvPr>
          <p:cNvPicPr>
            <a:picLocks noChangeAspect="1"/>
          </p:cNvPicPr>
          <p:nvPr>
            <p:custDataLst>
              <p:tags r:id="rId3"/>
            </p:custDataLst>
          </p:nvPr>
        </p:nvPicPr>
        <p:blipFill>
          <a:blip r:embed="rId49"/>
          <a:stretch>
            <a:fillRect/>
          </a:stretch>
        </p:blipFill>
        <p:spPr>
          <a:xfrm>
            <a:off x="240161" y="2436850"/>
            <a:ext cx="999708" cy="148273"/>
          </a:xfrm>
          <a:prstGeom prst="rect">
            <a:avLst/>
          </a:prstGeom>
        </p:spPr>
      </p:pic>
      <p:cxnSp>
        <p:nvCxnSpPr>
          <p:cNvPr id="55" name="直線單箭頭接點 54">
            <a:extLst>
              <a:ext uri="{FF2B5EF4-FFF2-40B4-BE49-F238E27FC236}">
                <a16:creationId xmlns:a16="http://schemas.microsoft.com/office/drawing/2014/main" id="{9BB23E34-E097-5BB5-E2D7-5359E064C1A5}"/>
              </a:ext>
            </a:extLst>
          </p:cNvPr>
          <p:cNvCxnSpPr>
            <a:cxnSpLocks/>
          </p:cNvCxnSpPr>
          <p:nvPr/>
        </p:nvCxnSpPr>
        <p:spPr>
          <a:xfrm flipV="1">
            <a:off x="2819401" y="3624645"/>
            <a:ext cx="1115801" cy="1675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圖片 6" descr="\documentclass{article}&#10;\usepackage{amsmath}&#10;\pagestyle{empty}&#10;\begin{document}&#10;&#10;unfold , iteration=2&#10;&#10;&#10;\end{document}" title="IguanaTex Picture Display">
            <a:extLst>
              <a:ext uri="{FF2B5EF4-FFF2-40B4-BE49-F238E27FC236}">
                <a16:creationId xmlns:a16="http://schemas.microsoft.com/office/drawing/2014/main" id="{01C2FAEE-1E15-E6D6-699C-738366BF3A53}"/>
              </a:ext>
            </a:extLst>
          </p:cNvPr>
          <p:cNvPicPr>
            <a:picLocks noChangeAspect="1"/>
          </p:cNvPicPr>
          <p:nvPr>
            <p:custDataLst>
              <p:tags r:id="rId4"/>
            </p:custDataLst>
          </p:nvPr>
        </p:nvPicPr>
        <p:blipFill>
          <a:blip r:embed="rId50"/>
          <a:stretch>
            <a:fillRect/>
          </a:stretch>
        </p:blipFill>
        <p:spPr>
          <a:xfrm>
            <a:off x="2456973" y="3421452"/>
            <a:ext cx="1399787" cy="148273"/>
          </a:xfrm>
          <a:prstGeom prst="rect">
            <a:avLst/>
          </a:prstGeom>
        </p:spPr>
      </p:pic>
      <p:pic>
        <p:nvPicPr>
          <p:cNvPr id="36" name="圖片 35" descr="\documentclass{article}&#10;\usepackage{amsmath}&#10;\pagestyle{empty}&#10;\begin{document}&#10;&#10;$l$ = 1&#10;&#10;&#10;\end{document}" title="IguanaTex Picture Display">
            <a:extLst>
              <a:ext uri="{FF2B5EF4-FFF2-40B4-BE49-F238E27FC236}">
                <a16:creationId xmlns:a16="http://schemas.microsoft.com/office/drawing/2014/main" id="{E81AA4A3-2DDB-7B9A-7408-263C911C6411}"/>
              </a:ext>
            </a:extLst>
          </p:cNvPr>
          <p:cNvPicPr>
            <a:picLocks noChangeAspect="1"/>
          </p:cNvPicPr>
          <p:nvPr>
            <p:custDataLst>
              <p:tags r:id="rId5"/>
            </p:custDataLst>
          </p:nvPr>
        </p:nvPicPr>
        <p:blipFill>
          <a:blip r:embed="rId51"/>
          <a:stretch>
            <a:fillRect/>
          </a:stretch>
        </p:blipFill>
        <p:spPr>
          <a:xfrm>
            <a:off x="4771273" y="836656"/>
            <a:ext cx="348235" cy="116429"/>
          </a:xfrm>
          <a:prstGeom prst="rect">
            <a:avLst/>
          </a:prstGeom>
        </p:spPr>
      </p:pic>
      <p:pic>
        <p:nvPicPr>
          <p:cNvPr id="39" name="圖片 38" descr="\documentclass{article}&#10;\usepackage{amsmath}&#10;\pagestyle{empty}&#10;\begin{document}&#10;&#10;$l$ = 2&#10;&#10;&#10;\end{document}" title="IguanaTex Picture Display">
            <a:extLst>
              <a:ext uri="{FF2B5EF4-FFF2-40B4-BE49-F238E27FC236}">
                <a16:creationId xmlns:a16="http://schemas.microsoft.com/office/drawing/2014/main" id="{1F578475-3C21-65F0-A3B6-347B75AEFB2F}"/>
              </a:ext>
            </a:extLst>
          </p:cNvPr>
          <p:cNvPicPr>
            <a:picLocks noChangeAspect="1"/>
          </p:cNvPicPr>
          <p:nvPr>
            <p:custDataLst>
              <p:tags r:id="rId6"/>
            </p:custDataLst>
          </p:nvPr>
        </p:nvPicPr>
        <p:blipFill>
          <a:blip r:embed="rId52"/>
          <a:stretch>
            <a:fillRect/>
          </a:stretch>
        </p:blipFill>
        <p:spPr>
          <a:xfrm>
            <a:off x="6354454" y="840554"/>
            <a:ext cx="353127" cy="116429"/>
          </a:xfrm>
          <a:prstGeom prst="rect">
            <a:avLst/>
          </a:prstGeom>
        </p:spPr>
      </p:pic>
      <p:pic>
        <p:nvPicPr>
          <p:cNvPr id="42" name="圖片 41" descr="\documentclass{article}&#10;\usepackage{amsmath}&#10;\pagestyle{empty}&#10;\begin{document}&#10;&#10;$o_{v_0}$&#10;&#10;&#10;\end{document}" title="IguanaTex Picture Display">
            <a:extLst>
              <a:ext uri="{FF2B5EF4-FFF2-40B4-BE49-F238E27FC236}">
                <a16:creationId xmlns:a16="http://schemas.microsoft.com/office/drawing/2014/main" id="{B4E097B0-7DBD-0854-5F89-58BA5FEC6AC1}"/>
              </a:ext>
            </a:extLst>
          </p:cNvPr>
          <p:cNvPicPr>
            <a:picLocks noChangeAspect="1"/>
          </p:cNvPicPr>
          <p:nvPr>
            <p:custDataLst>
              <p:tags r:id="rId7"/>
            </p:custDataLst>
          </p:nvPr>
        </p:nvPicPr>
        <p:blipFill>
          <a:blip r:embed="rId53"/>
          <a:stretch>
            <a:fillRect/>
          </a:stretch>
        </p:blipFill>
        <p:spPr>
          <a:xfrm>
            <a:off x="7808592" y="2218787"/>
            <a:ext cx="185856" cy="115435"/>
          </a:xfrm>
          <a:prstGeom prst="rect">
            <a:avLst/>
          </a:prstGeom>
        </p:spPr>
      </p:pic>
      <p:pic>
        <p:nvPicPr>
          <p:cNvPr id="45" name="圖片 44" descr="\documentclass{article}&#10;\usepackage{amsmath}&#10;\pagestyle{empty}&#10;\begin{document}&#10;&#10;$o_{v_1}$&#10;&#10;&#10;\end{document}" title="IguanaTex Picture Display">
            <a:extLst>
              <a:ext uri="{FF2B5EF4-FFF2-40B4-BE49-F238E27FC236}">
                <a16:creationId xmlns:a16="http://schemas.microsoft.com/office/drawing/2014/main" id="{AB6F67FC-9EAF-DE64-D0BD-D5E0AC7E1D8A}"/>
              </a:ext>
            </a:extLst>
          </p:cNvPr>
          <p:cNvPicPr>
            <a:picLocks noChangeAspect="1"/>
          </p:cNvPicPr>
          <p:nvPr>
            <p:custDataLst>
              <p:tags r:id="rId8"/>
            </p:custDataLst>
          </p:nvPr>
        </p:nvPicPr>
        <p:blipFill>
          <a:blip r:embed="rId54"/>
          <a:stretch>
            <a:fillRect/>
          </a:stretch>
        </p:blipFill>
        <p:spPr>
          <a:xfrm>
            <a:off x="7808458" y="2621431"/>
            <a:ext cx="181943" cy="113444"/>
          </a:xfrm>
          <a:prstGeom prst="rect">
            <a:avLst/>
          </a:prstGeom>
        </p:spPr>
      </p:pic>
      <p:pic>
        <p:nvPicPr>
          <p:cNvPr id="52" name="圖片 51" descr="\documentclass{article}&#10;\usepackage{amsmath}&#10;\pagestyle{empty}&#10;\begin{document}&#10;&#10;$o_{v_2}$&#10;&#10;&#10;\end{document}" title="IguanaTex Picture Display">
            <a:extLst>
              <a:ext uri="{FF2B5EF4-FFF2-40B4-BE49-F238E27FC236}">
                <a16:creationId xmlns:a16="http://schemas.microsoft.com/office/drawing/2014/main" id="{0767E746-C078-DF7A-A24A-D82860C4BA9D}"/>
              </a:ext>
            </a:extLst>
          </p:cNvPr>
          <p:cNvPicPr>
            <a:picLocks noChangeAspect="1"/>
          </p:cNvPicPr>
          <p:nvPr>
            <p:custDataLst>
              <p:tags r:id="rId9"/>
            </p:custDataLst>
          </p:nvPr>
        </p:nvPicPr>
        <p:blipFill>
          <a:blip r:embed="rId55"/>
          <a:stretch>
            <a:fillRect/>
          </a:stretch>
        </p:blipFill>
        <p:spPr>
          <a:xfrm>
            <a:off x="7804545" y="3058489"/>
            <a:ext cx="184879" cy="113444"/>
          </a:xfrm>
          <a:prstGeom prst="rect">
            <a:avLst/>
          </a:prstGeom>
        </p:spPr>
      </p:pic>
      <p:pic>
        <p:nvPicPr>
          <p:cNvPr id="57" name="圖片 56" descr="\documentclass{article}&#10;\usepackage{amsmath}&#10;\pagestyle{empty}&#10;\begin{document}&#10;&#10;$o_{v_3}$&#10;&#10;&#10;\end{document}" title="IguanaTex Picture Display">
            <a:extLst>
              <a:ext uri="{FF2B5EF4-FFF2-40B4-BE49-F238E27FC236}">
                <a16:creationId xmlns:a16="http://schemas.microsoft.com/office/drawing/2014/main" id="{899A5BE6-0BCD-A92A-F21E-7C57950F36E5}"/>
              </a:ext>
            </a:extLst>
          </p:cNvPr>
          <p:cNvPicPr>
            <a:picLocks noChangeAspect="1"/>
          </p:cNvPicPr>
          <p:nvPr>
            <p:custDataLst>
              <p:tags r:id="rId10"/>
            </p:custDataLst>
          </p:nvPr>
        </p:nvPicPr>
        <p:blipFill>
          <a:blip r:embed="rId56"/>
          <a:stretch>
            <a:fillRect/>
          </a:stretch>
        </p:blipFill>
        <p:spPr>
          <a:xfrm>
            <a:off x="7804544" y="3445109"/>
            <a:ext cx="185856" cy="115435"/>
          </a:xfrm>
          <a:prstGeom prst="rect">
            <a:avLst/>
          </a:prstGeom>
        </p:spPr>
      </p:pic>
      <p:pic>
        <p:nvPicPr>
          <p:cNvPr id="61" name="圖片 60" descr="\documentclass{article}&#10;\usepackage{amsmath}&#10;\pagestyle{empty}&#10;\begin{document}&#10;&#10;$o_{v_4}$&#10;&#10;&#10;\end{document}" title="IguanaTex Picture Display">
            <a:extLst>
              <a:ext uri="{FF2B5EF4-FFF2-40B4-BE49-F238E27FC236}">
                <a16:creationId xmlns:a16="http://schemas.microsoft.com/office/drawing/2014/main" id="{D1BFEE0E-0820-CED5-9635-0B870BD33CCC}"/>
              </a:ext>
            </a:extLst>
          </p:cNvPr>
          <p:cNvPicPr>
            <a:picLocks noChangeAspect="1"/>
          </p:cNvPicPr>
          <p:nvPr>
            <p:custDataLst>
              <p:tags r:id="rId11"/>
            </p:custDataLst>
          </p:nvPr>
        </p:nvPicPr>
        <p:blipFill>
          <a:blip r:embed="rId57"/>
          <a:stretch>
            <a:fillRect/>
          </a:stretch>
        </p:blipFill>
        <p:spPr>
          <a:xfrm>
            <a:off x="7804545" y="3861141"/>
            <a:ext cx="187812" cy="113444"/>
          </a:xfrm>
          <a:prstGeom prst="rect">
            <a:avLst/>
          </a:prstGeom>
        </p:spPr>
      </p:pic>
      <p:pic>
        <p:nvPicPr>
          <p:cNvPr id="2" name="圖片 1" descr="\documentclass{article}&#10;\usepackage{amsmath}&#10;\pagestyle{empty}&#10;\begin{document}&#10;&#10;$v_0$&#10;&#10;&#10;\end{document}" title="IguanaTex Bitmap Display">
            <a:extLst>
              <a:ext uri="{FF2B5EF4-FFF2-40B4-BE49-F238E27FC236}">
                <a16:creationId xmlns:a16="http://schemas.microsoft.com/office/drawing/2014/main" id="{1957775A-8F75-ADDD-D0DD-0A8AEDA865D1}"/>
              </a:ext>
            </a:extLst>
          </p:cNvPr>
          <p:cNvPicPr>
            <a:picLocks noChangeAspect="1"/>
          </p:cNvPicPr>
          <p:nvPr>
            <p:custDataLst>
              <p:tags r:id="rId12"/>
            </p:custDataLst>
          </p:nvPr>
        </p:nvPicPr>
        <p:blipFill>
          <a:blip r:embed="rId39"/>
          <a:stretch>
            <a:fillRect/>
          </a:stretch>
        </p:blipFill>
        <p:spPr>
          <a:xfrm>
            <a:off x="4357231" y="2218788"/>
            <a:ext cx="146776" cy="110669"/>
          </a:xfrm>
          <a:prstGeom prst="rect">
            <a:avLst/>
          </a:prstGeom>
        </p:spPr>
      </p:pic>
      <p:pic>
        <p:nvPicPr>
          <p:cNvPr id="8" name="圖片 7" descr="\documentclass{article}&#10;\usepackage{amsmath}&#10;\pagestyle{empty}&#10;\begin{document}&#10;&#10;$v_1$&#10;&#10;&#10;\end{document}" title="IguanaTex Bitmap Display">
            <a:extLst>
              <a:ext uri="{FF2B5EF4-FFF2-40B4-BE49-F238E27FC236}">
                <a16:creationId xmlns:a16="http://schemas.microsoft.com/office/drawing/2014/main" id="{11BE7C64-0C78-86D4-D0C7-B0928A002E1E}"/>
              </a:ext>
            </a:extLst>
          </p:cNvPr>
          <p:cNvPicPr>
            <a:picLocks noChangeAspect="1"/>
          </p:cNvPicPr>
          <p:nvPr>
            <p:custDataLst>
              <p:tags r:id="rId13"/>
            </p:custDataLst>
          </p:nvPr>
        </p:nvPicPr>
        <p:blipFill>
          <a:blip r:embed="rId40"/>
          <a:stretch>
            <a:fillRect/>
          </a:stretch>
        </p:blipFill>
        <p:spPr>
          <a:xfrm>
            <a:off x="4362627" y="2621430"/>
            <a:ext cx="141380" cy="108456"/>
          </a:xfrm>
          <a:prstGeom prst="rect">
            <a:avLst/>
          </a:prstGeom>
        </p:spPr>
      </p:pic>
      <p:pic>
        <p:nvPicPr>
          <p:cNvPr id="9" name="圖片 8" descr="\documentclass{article}&#10;\usepackage{amsmath}&#10;\pagestyle{empty}&#10;\begin{document}&#10;&#10;$v_2$&#10;&#10;&#10;\end{document}" title="IguanaTex Bitmap Display">
            <a:extLst>
              <a:ext uri="{FF2B5EF4-FFF2-40B4-BE49-F238E27FC236}">
                <a16:creationId xmlns:a16="http://schemas.microsoft.com/office/drawing/2014/main" id="{888B24BA-E428-63F6-24C2-30EF5B98F366}"/>
              </a:ext>
            </a:extLst>
          </p:cNvPr>
          <p:cNvPicPr>
            <a:picLocks noChangeAspect="1"/>
          </p:cNvPicPr>
          <p:nvPr>
            <p:custDataLst>
              <p:tags r:id="rId14"/>
            </p:custDataLst>
          </p:nvPr>
        </p:nvPicPr>
        <p:blipFill>
          <a:blip r:embed="rId41"/>
          <a:stretch>
            <a:fillRect/>
          </a:stretch>
        </p:blipFill>
        <p:spPr>
          <a:xfrm>
            <a:off x="4357233" y="3021861"/>
            <a:ext cx="145697" cy="108456"/>
          </a:xfrm>
          <a:prstGeom prst="rect">
            <a:avLst/>
          </a:prstGeom>
        </p:spPr>
      </p:pic>
      <p:pic>
        <p:nvPicPr>
          <p:cNvPr id="10" name="圖片 9" descr="\documentclass{article}&#10;\usepackage{amsmath}&#10;\pagestyle{empty}&#10;\begin{document}&#10;&#10;$v_3$&#10;&#10;&#10;\end{document}" title="IguanaTex Bitmap Display">
            <a:extLst>
              <a:ext uri="{FF2B5EF4-FFF2-40B4-BE49-F238E27FC236}">
                <a16:creationId xmlns:a16="http://schemas.microsoft.com/office/drawing/2014/main" id="{1FE6668F-EEF2-E033-6D9D-9258E2DAD1E2}"/>
              </a:ext>
            </a:extLst>
          </p:cNvPr>
          <p:cNvPicPr>
            <a:picLocks noChangeAspect="1"/>
          </p:cNvPicPr>
          <p:nvPr>
            <p:custDataLst>
              <p:tags r:id="rId15"/>
            </p:custDataLst>
          </p:nvPr>
        </p:nvPicPr>
        <p:blipFill>
          <a:blip r:embed="rId42"/>
          <a:stretch>
            <a:fillRect/>
          </a:stretch>
        </p:blipFill>
        <p:spPr>
          <a:xfrm>
            <a:off x="4351264" y="3444248"/>
            <a:ext cx="146776" cy="110669"/>
          </a:xfrm>
          <a:prstGeom prst="rect">
            <a:avLst/>
          </a:prstGeom>
        </p:spPr>
      </p:pic>
      <p:pic>
        <p:nvPicPr>
          <p:cNvPr id="25" name="圖片 24" descr="\documentclass{article}&#10;\usepackage{amsmath}&#10;\pagestyle{empty}&#10;\begin{document}&#10;&#10;$v_4$&#10;&#10;&#10;\end{document}" title="IguanaTex Bitmap Display">
            <a:extLst>
              <a:ext uri="{FF2B5EF4-FFF2-40B4-BE49-F238E27FC236}">
                <a16:creationId xmlns:a16="http://schemas.microsoft.com/office/drawing/2014/main" id="{ED93952E-9D29-2319-8D25-C62341323279}"/>
              </a:ext>
            </a:extLst>
          </p:cNvPr>
          <p:cNvPicPr>
            <a:picLocks noChangeAspect="1"/>
          </p:cNvPicPr>
          <p:nvPr>
            <p:custDataLst>
              <p:tags r:id="rId16"/>
            </p:custDataLst>
          </p:nvPr>
        </p:nvPicPr>
        <p:blipFill>
          <a:blip r:embed="rId43"/>
          <a:stretch>
            <a:fillRect/>
          </a:stretch>
        </p:blipFill>
        <p:spPr>
          <a:xfrm>
            <a:off x="4358850" y="3839946"/>
            <a:ext cx="148935" cy="108456"/>
          </a:xfrm>
          <a:prstGeom prst="rect">
            <a:avLst/>
          </a:prstGeom>
        </p:spPr>
      </p:pic>
      <p:grpSp>
        <p:nvGrpSpPr>
          <p:cNvPr id="32" name="群組 31">
            <a:extLst>
              <a:ext uri="{FF2B5EF4-FFF2-40B4-BE49-F238E27FC236}">
                <a16:creationId xmlns:a16="http://schemas.microsoft.com/office/drawing/2014/main" id="{CC10FA02-660F-0CB0-B86C-865A006273DF}"/>
              </a:ext>
            </a:extLst>
          </p:cNvPr>
          <p:cNvGrpSpPr/>
          <p:nvPr/>
        </p:nvGrpSpPr>
        <p:grpSpPr>
          <a:xfrm>
            <a:off x="0" y="4902300"/>
            <a:ext cx="9144000" cy="241201"/>
            <a:chOff x="14866" y="4663715"/>
            <a:chExt cx="9129137" cy="241201"/>
          </a:xfrm>
        </p:grpSpPr>
        <p:sp>
          <p:nvSpPr>
            <p:cNvPr id="33" name="Google Shape;298;p39">
              <a:extLst>
                <a:ext uri="{FF2B5EF4-FFF2-40B4-BE49-F238E27FC236}">
                  <a16:creationId xmlns:a16="http://schemas.microsoft.com/office/drawing/2014/main" id="{2807A755-6740-AB44-B9C5-A84A516D528A}"/>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October , 17</a:t>
              </a:r>
            </a:p>
          </p:txBody>
        </p:sp>
        <p:sp>
          <p:nvSpPr>
            <p:cNvPr id="34" name="Google Shape;297;p39 1">
              <a:extLst>
                <a:ext uri="{FF2B5EF4-FFF2-40B4-BE49-F238E27FC236}">
                  <a16:creationId xmlns:a16="http://schemas.microsoft.com/office/drawing/2014/main" id="{FAD65074-3B16-5E0F-90BF-5FD11DB1B234}"/>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35" name="Google Shape;297;p39 2">
              <a:extLst>
                <a:ext uri="{FF2B5EF4-FFF2-40B4-BE49-F238E27FC236}">
                  <a16:creationId xmlns:a16="http://schemas.microsoft.com/office/drawing/2014/main" id="{8C616962-CB91-22F7-A785-3A386747F4CF}"/>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37" name="矩形 36">
            <a:extLst>
              <a:ext uri="{FF2B5EF4-FFF2-40B4-BE49-F238E27FC236}">
                <a16:creationId xmlns:a16="http://schemas.microsoft.com/office/drawing/2014/main" id="{2A63B45B-8F0D-23F0-FB39-E69BB85AC660}"/>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11</a:t>
            </a:fld>
            <a:endParaRPr lang="zh-TW" altLang="en-US" sz="1200" b="1" dirty="0">
              <a:ln w="0"/>
              <a:solidFill>
                <a:srgbClr val="FFFFFF"/>
              </a:solidFill>
              <a:latin typeface="Montserrat" panose="00000500000000000000" pitchFamily="2" charset="0"/>
            </a:endParaRPr>
          </a:p>
        </p:txBody>
      </p:sp>
    </p:spTree>
    <p:extLst>
      <p:ext uri="{BB962C8B-B14F-4D97-AF65-F5344CB8AC3E}">
        <p14:creationId xmlns:p14="http://schemas.microsoft.com/office/powerpoint/2010/main" val="3569587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B7657-7966-DA33-4C01-4F84AD487214}"/>
            </a:ext>
          </a:extLst>
        </p:cNvPr>
        <p:cNvGrpSpPr/>
        <p:nvPr/>
      </p:nvGrpSpPr>
      <p:grpSpPr>
        <a:xfrm>
          <a:off x="0" y="0"/>
          <a:ext cx="0" cy="0"/>
          <a:chOff x="0" y="0"/>
          <a:chExt cx="0" cy="0"/>
        </a:xfrm>
      </p:grpSpPr>
      <p:sp>
        <p:nvSpPr>
          <p:cNvPr id="10" name="矩形 9">
            <a:extLst>
              <a:ext uri="{FF2B5EF4-FFF2-40B4-BE49-F238E27FC236}">
                <a16:creationId xmlns:a16="http://schemas.microsoft.com/office/drawing/2014/main" id="{AC44ADDD-35C8-77D9-88D8-32EB24EBEF34}"/>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標題 1">
            <a:extLst>
              <a:ext uri="{FF2B5EF4-FFF2-40B4-BE49-F238E27FC236}">
                <a16:creationId xmlns:a16="http://schemas.microsoft.com/office/drawing/2014/main" id="{A347C1AC-7FA2-5B10-C797-9285577DA620}"/>
              </a:ext>
            </a:extLst>
          </p:cNvPr>
          <p:cNvSpPr txBox="1">
            <a:spLocks/>
          </p:cNvSpPr>
          <p:nvPr/>
        </p:nvSpPr>
        <p:spPr>
          <a:xfrm>
            <a:off x="0" y="1"/>
            <a:ext cx="195303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en-US" altLang="zh-TW" dirty="0">
                <a:solidFill>
                  <a:schemeClr val="bg1"/>
                </a:solidFill>
              </a:rPr>
              <a:t>Outline</a:t>
            </a:r>
            <a:endParaRPr lang="zh-TW" altLang="en-US" dirty="0">
              <a:solidFill>
                <a:schemeClr val="bg1"/>
              </a:solidFill>
            </a:endParaRPr>
          </a:p>
        </p:txBody>
      </p:sp>
      <p:pic>
        <p:nvPicPr>
          <p:cNvPr id="29" name="圖片 28" descr="\documentclass{article}&#10;\usepackage{amsmath}&#10;\usepackage[dvipsnames]{xcolor}&#10;\pagestyle{empty}&#10;&#10;\begin{document}&#10;&#10;\begin{itemize}&#10;  \item[\textcolor{lightgray}{\fontsize{10}{12}\selectfont $\bullet$}] \textcolor{lightgray}{Review}&#10;  \item[\textcolor{lightgray}{\fontsize{10}{12}\selectfont $\bullet$}] \textcolor{lightgray}{Introduction}&#10;  \item[\textcolor{MidnightBlue}{\fontsize{10}{12}\selectfont $\bullet$}] \textcolor{MidnightBlue}{\textbf{NNBP decoding of BCH}}&#10;  \item[\textcolor{lightgray}{\fontsize{10}{12}\selectfont $\bullet$}] \textcolor{lightgray}{NNBP decoding of LDPC}&#10;  \item[\textcolor{lightgray}{\fontsize{10}{12}\selectfont $\bullet$}] \textcolor{lightgray}{NNBP Decoding of Hard Decision}&#10;  \item[\textcolor{lightgray}{\fontsize{10}{12}\selectfont $\bullet$}] \textcolor{lightgray}{NNBP decoding of LDPC without SNR}&#10;  \item[\textcolor{lightgray}{\fontsize{10}{12}\selectfont $\bullet$}] \textcolor{lightgray}{Future Research Directions}&#10;  \item[\textcolor{lightgray}{\fontsize{10}{12}\selectfont $\bullet$}] \textcolor{lightgray}{Reference}&#10;  &#10;\end{itemize}&#10;&#10;\end{document}&#10;" title="IguanaTex Picture Display">
            <a:extLst>
              <a:ext uri="{FF2B5EF4-FFF2-40B4-BE49-F238E27FC236}">
                <a16:creationId xmlns:a16="http://schemas.microsoft.com/office/drawing/2014/main" id="{03C8661D-EAB9-D8BB-0CE3-6AF7B51C0A8D}"/>
              </a:ext>
            </a:extLst>
          </p:cNvPr>
          <p:cNvPicPr>
            <a:picLocks noChangeAspect="1"/>
          </p:cNvPicPr>
          <p:nvPr>
            <p:custDataLst>
              <p:tags r:id="rId1"/>
            </p:custDataLst>
          </p:nvPr>
        </p:nvPicPr>
        <p:blipFill>
          <a:blip r:embed="rId3"/>
          <a:stretch>
            <a:fillRect/>
          </a:stretch>
        </p:blipFill>
        <p:spPr>
          <a:xfrm>
            <a:off x="245693" y="942039"/>
            <a:ext cx="4650675" cy="3719627"/>
          </a:xfrm>
          <a:prstGeom prst="rect">
            <a:avLst/>
          </a:prstGeom>
        </p:spPr>
      </p:pic>
      <p:grpSp>
        <p:nvGrpSpPr>
          <p:cNvPr id="19" name="群組 18">
            <a:extLst>
              <a:ext uri="{FF2B5EF4-FFF2-40B4-BE49-F238E27FC236}">
                <a16:creationId xmlns:a16="http://schemas.microsoft.com/office/drawing/2014/main" id="{09D7F3D4-7678-A835-B764-85CA4B0722FA}"/>
              </a:ext>
            </a:extLst>
          </p:cNvPr>
          <p:cNvGrpSpPr/>
          <p:nvPr/>
        </p:nvGrpSpPr>
        <p:grpSpPr>
          <a:xfrm>
            <a:off x="0" y="4902300"/>
            <a:ext cx="9144000" cy="241201"/>
            <a:chOff x="14866" y="4663715"/>
            <a:chExt cx="9129137" cy="241201"/>
          </a:xfrm>
        </p:grpSpPr>
        <p:sp>
          <p:nvSpPr>
            <p:cNvPr id="20" name="Google Shape;298;p39">
              <a:extLst>
                <a:ext uri="{FF2B5EF4-FFF2-40B4-BE49-F238E27FC236}">
                  <a16:creationId xmlns:a16="http://schemas.microsoft.com/office/drawing/2014/main" id="{E45376BB-503D-309A-294E-D2DF0D6F4BA1}"/>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October , 17</a:t>
              </a:r>
            </a:p>
          </p:txBody>
        </p:sp>
        <p:sp>
          <p:nvSpPr>
            <p:cNvPr id="21" name="Google Shape;297;p39 1">
              <a:extLst>
                <a:ext uri="{FF2B5EF4-FFF2-40B4-BE49-F238E27FC236}">
                  <a16:creationId xmlns:a16="http://schemas.microsoft.com/office/drawing/2014/main" id="{06078208-94D2-6E08-635D-F8ED46BBD76F}"/>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22" name="Google Shape;297;p39 2">
              <a:extLst>
                <a:ext uri="{FF2B5EF4-FFF2-40B4-BE49-F238E27FC236}">
                  <a16:creationId xmlns:a16="http://schemas.microsoft.com/office/drawing/2014/main" id="{1F5545E5-B42C-CFE4-486B-88829865EE6E}"/>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23" name="矩形 22">
            <a:extLst>
              <a:ext uri="{FF2B5EF4-FFF2-40B4-BE49-F238E27FC236}">
                <a16:creationId xmlns:a16="http://schemas.microsoft.com/office/drawing/2014/main" id="{B2613BA4-2009-45DA-A04C-3678F38BE032}"/>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12</a:t>
            </a:fld>
            <a:endParaRPr lang="zh-TW" altLang="en-US" sz="1200" b="1" dirty="0">
              <a:ln w="0"/>
              <a:solidFill>
                <a:srgbClr val="FFFFFF"/>
              </a:solidFill>
              <a:latin typeface="Montserrat" panose="00000500000000000000" pitchFamily="2" charset="0"/>
            </a:endParaRPr>
          </a:p>
        </p:txBody>
      </p:sp>
    </p:spTree>
    <p:extLst>
      <p:ext uri="{BB962C8B-B14F-4D97-AF65-F5344CB8AC3E}">
        <p14:creationId xmlns:p14="http://schemas.microsoft.com/office/powerpoint/2010/main" val="911286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C6087E8-88B3-59DE-527A-55B4AA85D198}"/>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a:extLst>
              <a:ext uri="{FF2B5EF4-FFF2-40B4-BE49-F238E27FC236}">
                <a16:creationId xmlns:a16="http://schemas.microsoft.com/office/drawing/2014/main" id="{64CE3CA7-5892-CF32-E35A-FFF15EC21927}"/>
              </a:ext>
            </a:extLst>
          </p:cNvPr>
          <p:cNvSpPr txBox="1">
            <a:spLocks/>
          </p:cNvSpPr>
          <p:nvPr/>
        </p:nvSpPr>
        <p:spPr>
          <a:xfrm>
            <a:off x="2" y="1"/>
            <a:ext cx="833485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en-US" altLang="zh-TW" b="0" dirty="0">
                <a:solidFill>
                  <a:schemeClr val="bg1"/>
                </a:solidFill>
              </a:rPr>
              <a:t>NNBP Decoding of BCH (63,45)</a:t>
            </a:r>
            <a:endParaRPr lang="zh-TW" altLang="en-US" b="0" dirty="0">
              <a:solidFill>
                <a:schemeClr val="bg1"/>
              </a:solidFill>
            </a:endParaRPr>
          </a:p>
        </p:txBody>
      </p:sp>
      <p:pic>
        <p:nvPicPr>
          <p:cNvPr id="10" name="圖片 9" descr="\documentclass{article}&#10;\usepackage{amsmath}&#10;\pagestyle{empty}&#10;\begin{document}&#10;&#10;Model Information : &#10;&#10;&#10;\end{document}" title="IguanaTex Picture Display">
            <a:extLst>
              <a:ext uri="{FF2B5EF4-FFF2-40B4-BE49-F238E27FC236}">
                <a16:creationId xmlns:a16="http://schemas.microsoft.com/office/drawing/2014/main" id="{D32249B2-DF8D-9B09-3408-8E0D9DB898CC}"/>
              </a:ext>
            </a:extLst>
          </p:cNvPr>
          <p:cNvPicPr>
            <a:picLocks noChangeAspect="1"/>
          </p:cNvPicPr>
          <p:nvPr>
            <p:custDataLst>
              <p:tags r:id="rId1"/>
            </p:custDataLst>
          </p:nvPr>
        </p:nvPicPr>
        <p:blipFill>
          <a:blip r:embed="rId5"/>
          <a:stretch>
            <a:fillRect/>
          </a:stretch>
        </p:blipFill>
        <p:spPr>
          <a:xfrm>
            <a:off x="213114" y="1171747"/>
            <a:ext cx="1984457" cy="163200"/>
          </a:xfrm>
          <a:prstGeom prst="rect">
            <a:avLst/>
          </a:prstGeom>
        </p:spPr>
      </p:pic>
      <p:pic>
        <p:nvPicPr>
          <p:cNvPr id="3" name="圖片 2" descr="\documentclass{article}&#10;\usepackage{amsmath}&#10;\usepackage{xcolor}&#10;\pagestyle{empty}&#10;&#10;\begin{document}&#10;&#10;\begin{tabular}{|c|c|}&#10;\hline &#10;\textbf{Model} &amp; BP with 5 iteration = 10 layer Neural Network \\ \hline&#10;\textbf{Parity check matrix} &amp; BCH (63,45) \\ &#10;\hline&#10;\textbf{Training data set} &amp; SNR:0$\sim$5dB (step=0.25, \textcolor{red}{Zero CodeWord}) \\ &#10;\hline&#10;\textbf{Training data format} &amp; Log-Likelihood Ratio (LLR) \\&#10;\hline&#10;\textbf{Loss Function} &amp; Mutiloss (BCE Loss) \\ &#10;\hline&#10;\textbf{Optimizer} &amp; Adam \\ &#10;\hline&#10;\textbf{Learning ratio} &amp; 0.001 \\ &#10;\hline&#10;\end{tabular}&#10;&#10;&#10;&#10;\end{document}" title="IguanaTex Picture Display">
            <a:extLst>
              <a:ext uri="{FF2B5EF4-FFF2-40B4-BE49-F238E27FC236}">
                <a16:creationId xmlns:a16="http://schemas.microsoft.com/office/drawing/2014/main" id="{05BA8951-05E1-7C5A-546A-6AA68783E59B}"/>
              </a:ext>
            </a:extLst>
          </p:cNvPr>
          <p:cNvPicPr>
            <a:picLocks noChangeAspect="1"/>
          </p:cNvPicPr>
          <p:nvPr>
            <p:custDataLst>
              <p:tags r:id="rId2"/>
            </p:custDataLst>
          </p:nvPr>
        </p:nvPicPr>
        <p:blipFill>
          <a:blip r:embed="rId6"/>
          <a:stretch>
            <a:fillRect/>
          </a:stretch>
        </p:blipFill>
        <p:spPr>
          <a:xfrm>
            <a:off x="867898" y="1734155"/>
            <a:ext cx="7667657" cy="1985828"/>
          </a:xfrm>
          <a:prstGeom prst="rect">
            <a:avLst/>
          </a:prstGeom>
        </p:spPr>
      </p:pic>
      <p:grpSp>
        <p:nvGrpSpPr>
          <p:cNvPr id="2" name="群組 1">
            <a:extLst>
              <a:ext uri="{FF2B5EF4-FFF2-40B4-BE49-F238E27FC236}">
                <a16:creationId xmlns:a16="http://schemas.microsoft.com/office/drawing/2014/main" id="{34E35E37-664B-FDF5-BB8C-AE63D49E6A5F}"/>
              </a:ext>
            </a:extLst>
          </p:cNvPr>
          <p:cNvGrpSpPr/>
          <p:nvPr/>
        </p:nvGrpSpPr>
        <p:grpSpPr>
          <a:xfrm>
            <a:off x="0" y="4902300"/>
            <a:ext cx="9144000" cy="241201"/>
            <a:chOff x="14866" y="4663715"/>
            <a:chExt cx="9129137" cy="241201"/>
          </a:xfrm>
        </p:grpSpPr>
        <p:sp>
          <p:nvSpPr>
            <p:cNvPr id="5" name="Google Shape;298;p39">
              <a:extLst>
                <a:ext uri="{FF2B5EF4-FFF2-40B4-BE49-F238E27FC236}">
                  <a16:creationId xmlns:a16="http://schemas.microsoft.com/office/drawing/2014/main" id="{40CDA4B2-4FF5-8D93-02E8-7926754905EF}"/>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October , 17</a:t>
              </a:r>
            </a:p>
          </p:txBody>
        </p:sp>
        <p:sp>
          <p:nvSpPr>
            <p:cNvPr id="7" name="Google Shape;297;p39 1">
              <a:extLst>
                <a:ext uri="{FF2B5EF4-FFF2-40B4-BE49-F238E27FC236}">
                  <a16:creationId xmlns:a16="http://schemas.microsoft.com/office/drawing/2014/main" id="{011D8BCF-32EE-10B8-BEEE-608FE7DD511F}"/>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8" name="Google Shape;297;p39 2">
              <a:extLst>
                <a:ext uri="{FF2B5EF4-FFF2-40B4-BE49-F238E27FC236}">
                  <a16:creationId xmlns:a16="http://schemas.microsoft.com/office/drawing/2014/main" id="{8935A023-BD9B-3E83-4ADA-EB308DC1F392}"/>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9" name="矩形 8">
            <a:extLst>
              <a:ext uri="{FF2B5EF4-FFF2-40B4-BE49-F238E27FC236}">
                <a16:creationId xmlns:a16="http://schemas.microsoft.com/office/drawing/2014/main" id="{6B5DC623-010E-B77D-06D7-E918B127EB4A}"/>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13</a:t>
            </a:fld>
            <a:endParaRPr lang="zh-TW" altLang="en-US" sz="1200" b="1" dirty="0">
              <a:ln w="0"/>
              <a:solidFill>
                <a:srgbClr val="FFFFFF"/>
              </a:solidFill>
              <a:latin typeface="Montserrat" panose="00000500000000000000" pitchFamily="2" charset="0"/>
            </a:endParaRPr>
          </a:p>
        </p:txBody>
      </p:sp>
    </p:spTree>
    <p:extLst>
      <p:ext uri="{BB962C8B-B14F-4D97-AF65-F5344CB8AC3E}">
        <p14:creationId xmlns:p14="http://schemas.microsoft.com/office/powerpoint/2010/main" val="3550346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C6087E8-88B3-59DE-527A-55B4AA85D198}"/>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a:extLst>
              <a:ext uri="{FF2B5EF4-FFF2-40B4-BE49-F238E27FC236}">
                <a16:creationId xmlns:a16="http://schemas.microsoft.com/office/drawing/2014/main" id="{64CE3CA7-5892-CF32-E35A-FFF15EC21927}"/>
              </a:ext>
            </a:extLst>
          </p:cNvPr>
          <p:cNvSpPr txBox="1">
            <a:spLocks/>
          </p:cNvSpPr>
          <p:nvPr/>
        </p:nvSpPr>
        <p:spPr>
          <a:xfrm>
            <a:off x="2" y="1"/>
            <a:ext cx="833485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en-US" altLang="zh-TW" b="0" dirty="0">
                <a:solidFill>
                  <a:schemeClr val="bg1"/>
                </a:solidFill>
              </a:rPr>
              <a:t>Simulation</a:t>
            </a:r>
            <a:endParaRPr lang="zh-TW" altLang="en-US" b="0" dirty="0">
              <a:solidFill>
                <a:schemeClr val="bg1"/>
              </a:solidFill>
            </a:endParaRPr>
          </a:p>
        </p:txBody>
      </p:sp>
      <p:pic>
        <p:nvPicPr>
          <p:cNvPr id="9" name="圖片 8" descr="\documentclass{article}&#10;\usepackage{amsmath}&#10;\pagestyle{empty}&#10;\begin{document}&#10;&#10;To ensure that the training results do not converge to zero.&#10;&#10;&#10;&#10;&#10;&#10;&#10;&#10;&#10;&#10;\end{document}" title="IguanaTex Picture Display">
            <a:extLst>
              <a:ext uri="{FF2B5EF4-FFF2-40B4-BE49-F238E27FC236}">
                <a16:creationId xmlns:a16="http://schemas.microsoft.com/office/drawing/2014/main" id="{1C907E6D-0FAF-2176-6646-38AF6E2BD5B2}"/>
              </a:ext>
            </a:extLst>
          </p:cNvPr>
          <p:cNvPicPr>
            <a:picLocks noChangeAspect="1"/>
          </p:cNvPicPr>
          <p:nvPr>
            <p:custDataLst>
              <p:tags r:id="rId1"/>
            </p:custDataLst>
          </p:nvPr>
        </p:nvPicPr>
        <p:blipFill>
          <a:blip r:embed="rId4"/>
          <a:stretch>
            <a:fillRect/>
          </a:stretch>
        </p:blipFill>
        <p:spPr>
          <a:xfrm>
            <a:off x="342559" y="973820"/>
            <a:ext cx="5887543" cy="204343"/>
          </a:xfrm>
          <a:prstGeom prst="rect">
            <a:avLst/>
          </a:prstGeom>
        </p:spPr>
      </p:pic>
      <p:pic>
        <p:nvPicPr>
          <p:cNvPr id="1026" name="Picture 2" descr="一張含有 文字, 圖表, 行, 繪圖 的圖片&#10;&#10;自動產生的描述">
            <a:extLst>
              <a:ext uri="{FF2B5EF4-FFF2-40B4-BE49-F238E27FC236}">
                <a16:creationId xmlns:a16="http://schemas.microsoft.com/office/drawing/2014/main" id="{4BC73183-7C89-193F-4F0C-51F2FABE9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560" y="1455811"/>
            <a:ext cx="4147201" cy="3110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一張含有 文字, 圖表, 行, 繪圖 的圖片&#10;&#10;自動產生的描述">
            <a:extLst>
              <a:ext uri="{FF2B5EF4-FFF2-40B4-BE49-F238E27FC236}">
                <a16:creationId xmlns:a16="http://schemas.microsoft.com/office/drawing/2014/main" id="{49125182-8479-375C-49E6-2CA6EE9721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9761" y="1455811"/>
            <a:ext cx="4147201" cy="31104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群組 1">
            <a:extLst>
              <a:ext uri="{FF2B5EF4-FFF2-40B4-BE49-F238E27FC236}">
                <a16:creationId xmlns:a16="http://schemas.microsoft.com/office/drawing/2014/main" id="{F967BF64-B7D5-2D92-F557-0046B7F2CFB8}"/>
              </a:ext>
            </a:extLst>
          </p:cNvPr>
          <p:cNvGrpSpPr/>
          <p:nvPr/>
        </p:nvGrpSpPr>
        <p:grpSpPr>
          <a:xfrm>
            <a:off x="0" y="4902300"/>
            <a:ext cx="9144000" cy="241201"/>
            <a:chOff x="14866" y="4663715"/>
            <a:chExt cx="9129137" cy="241201"/>
          </a:xfrm>
        </p:grpSpPr>
        <p:sp>
          <p:nvSpPr>
            <p:cNvPr id="3" name="Google Shape;298;p39">
              <a:extLst>
                <a:ext uri="{FF2B5EF4-FFF2-40B4-BE49-F238E27FC236}">
                  <a16:creationId xmlns:a16="http://schemas.microsoft.com/office/drawing/2014/main" id="{9FEBBF64-F362-A276-4212-EB225D519110}"/>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October , 17</a:t>
              </a:r>
            </a:p>
          </p:txBody>
        </p:sp>
        <p:sp>
          <p:nvSpPr>
            <p:cNvPr id="5" name="Google Shape;297;p39 1">
              <a:extLst>
                <a:ext uri="{FF2B5EF4-FFF2-40B4-BE49-F238E27FC236}">
                  <a16:creationId xmlns:a16="http://schemas.microsoft.com/office/drawing/2014/main" id="{3A7DC232-9170-31C2-C902-9B656F296378}"/>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7" name="Google Shape;297;p39 2">
              <a:extLst>
                <a:ext uri="{FF2B5EF4-FFF2-40B4-BE49-F238E27FC236}">
                  <a16:creationId xmlns:a16="http://schemas.microsoft.com/office/drawing/2014/main" id="{9EC73578-363B-5D44-856E-8E2AB5DE5860}"/>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8" name="矩形 7">
            <a:extLst>
              <a:ext uri="{FF2B5EF4-FFF2-40B4-BE49-F238E27FC236}">
                <a16:creationId xmlns:a16="http://schemas.microsoft.com/office/drawing/2014/main" id="{13DA58D3-8C8D-1334-11A9-7A26D65EB214}"/>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14</a:t>
            </a:fld>
            <a:endParaRPr lang="zh-TW" altLang="en-US" sz="1200" b="1" dirty="0">
              <a:ln w="0"/>
              <a:solidFill>
                <a:srgbClr val="FFFFFF"/>
              </a:solidFill>
              <a:latin typeface="Montserrat" panose="00000500000000000000" pitchFamily="2" charset="0"/>
            </a:endParaRPr>
          </a:p>
        </p:txBody>
      </p:sp>
    </p:spTree>
    <p:extLst>
      <p:ext uri="{BB962C8B-B14F-4D97-AF65-F5344CB8AC3E}">
        <p14:creationId xmlns:p14="http://schemas.microsoft.com/office/powerpoint/2010/main" val="631881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FBB70-DA3D-C0CA-4CFE-DD93FE7D84A3}"/>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15FDBA94-4576-75E9-2B4F-6C8ED6CBE8D6}"/>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7">
              <a:defRPr/>
            </a:pPr>
            <a:endParaRPr lang="zh-TW" altLang="en-US">
              <a:solidFill>
                <a:srgbClr val="FFFFFF"/>
              </a:solidFill>
              <a:latin typeface="Arial"/>
              <a:ea typeface="新細明體" panose="02020500000000000000" pitchFamily="18" charset="-120"/>
            </a:endParaRPr>
          </a:p>
        </p:txBody>
      </p:sp>
      <p:sp>
        <p:nvSpPr>
          <p:cNvPr id="6" name="標題 1">
            <a:extLst>
              <a:ext uri="{FF2B5EF4-FFF2-40B4-BE49-F238E27FC236}">
                <a16:creationId xmlns:a16="http://schemas.microsoft.com/office/drawing/2014/main" id="{D923C6A5-2549-C102-02FF-EDD83FDE5BAE}"/>
              </a:ext>
            </a:extLst>
          </p:cNvPr>
          <p:cNvSpPr txBox="1">
            <a:spLocks/>
          </p:cNvSpPr>
          <p:nvPr/>
        </p:nvSpPr>
        <p:spPr>
          <a:xfrm>
            <a:off x="2" y="1"/>
            <a:ext cx="833485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defTabSz="914377">
              <a:buClr>
                <a:srgbClr val="000000"/>
              </a:buClr>
              <a:defRPr/>
            </a:pPr>
            <a:r>
              <a:rPr lang="en-US" altLang="zh-TW" b="0" dirty="0">
                <a:solidFill>
                  <a:srgbClr val="FFFFFF"/>
                </a:solidFill>
              </a:rPr>
              <a:t>Simulation</a:t>
            </a:r>
            <a:endParaRPr lang="zh-TW" altLang="en-US" b="0" dirty="0">
              <a:solidFill>
                <a:srgbClr val="FFFFFF"/>
              </a:solidFill>
            </a:endParaRPr>
          </a:p>
        </p:txBody>
      </p:sp>
      <p:pic>
        <p:nvPicPr>
          <p:cNvPr id="23" name="圖片 22" descr="\documentclass{article}&#10;\usepackage{amsmath}&#10;\pagestyle{empty}&#10;\begin{document}&#10;&#10;\noindent To compare with the conventional BP (CBP) algorithm using different numbers of iterations.&#10;&#10;&#10;&#10;&#10;&#10;&#10;&#10;&#10;&#10;\end{document}" title="IguanaTex Picture Display">
            <a:extLst>
              <a:ext uri="{FF2B5EF4-FFF2-40B4-BE49-F238E27FC236}">
                <a16:creationId xmlns:a16="http://schemas.microsoft.com/office/drawing/2014/main" id="{E1C96A67-9C0F-540B-1F9D-FA50508E1A92}"/>
              </a:ext>
            </a:extLst>
          </p:cNvPr>
          <p:cNvPicPr>
            <a:picLocks noChangeAspect="1"/>
          </p:cNvPicPr>
          <p:nvPr>
            <p:custDataLst>
              <p:tags r:id="rId1"/>
            </p:custDataLst>
          </p:nvPr>
        </p:nvPicPr>
        <p:blipFill>
          <a:blip r:embed="rId4"/>
          <a:stretch>
            <a:fillRect/>
          </a:stretch>
        </p:blipFill>
        <p:spPr>
          <a:xfrm>
            <a:off x="339497" y="812225"/>
            <a:ext cx="7841831" cy="447086"/>
          </a:xfrm>
          <a:prstGeom prst="rect">
            <a:avLst/>
          </a:prstGeom>
        </p:spPr>
      </p:pic>
      <p:pic>
        <p:nvPicPr>
          <p:cNvPr id="2050" name="Picture 2" descr="一張含有 文字, 行, 圖表, 螢幕擷取畫面 的圖片&#10;&#10;自動產生的描述">
            <a:extLst>
              <a:ext uri="{FF2B5EF4-FFF2-40B4-BE49-F238E27FC236}">
                <a16:creationId xmlns:a16="http://schemas.microsoft.com/office/drawing/2014/main" id="{73742492-F3A1-6090-6BDA-F626DAA005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589" y="1552374"/>
            <a:ext cx="4147201" cy="31104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一張含有 文字, 圖表, 行, 繪圖 的圖片&#10;&#10;自動產生的描述">
            <a:extLst>
              <a:ext uri="{FF2B5EF4-FFF2-40B4-BE49-F238E27FC236}">
                <a16:creationId xmlns:a16="http://schemas.microsoft.com/office/drawing/2014/main" id="{8B28F88E-B0D4-A88C-3D20-3F075F5EF3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09502" y="1552170"/>
            <a:ext cx="4147473" cy="311060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群組 8">
            <a:extLst>
              <a:ext uri="{FF2B5EF4-FFF2-40B4-BE49-F238E27FC236}">
                <a16:creationId xmlns:a16="http://schemas.microsoft.com/office/drawing/2014/main" id="{96C37A7F-AF70-08CE-5D17-578EC85F8513}"/>
              </a:ext>
            </a:extLst>
          </p:cNvPr>
          <p:cNvGrpSpPr/>
          <p:nvPr/>
        </p:nvGrpSpPr>
        <p:grpSpPr>
          <a:xfrm>
            <a:off x="0" y="4902300"/>
            <a:ext cx="9144000" cy="241201"/>
            <a:chOff x="14866" y="4663715"/>
            <a:chExt cx="9129137" cy="241201"/>
          </a:xfrm>
        </p:grpSpPr>
        <p:sp>
          <p:nvSpPr>
            <p:cNvPr id="10" name="Google Shape;298;p39">
              <a:extLst>
                <a:ext uri="{FF2B5EF4-FFF2-40B4-BE49-F238E27FC236}">
                  <a16:creationId xmlns:a16="http://schemas.microsoft.com/office/drawing/2014/main" id="{D48C11D1-273C-A396-280E-18F6B26EE328}"/>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October , 17</a:t>
              </a:r>
            </a:p>
          </p:txBody>
        </p:sp>
        <p:sp>
          <p:nvSpPr>
            <p:cNvPr id="11" name="Google Shape;297;p39 1">
              <a:extLst>
                <a:ext uri="{FF2B5EF4-FFF2-40B4-BE49-F238E27FC236}">
                  <a16:creationId xmlns:a16="http://schemas.microsoft.com/office/drawing/2014/main" id="{9759933F-1471-8CB9-DED3-9B099E1DDE86}"/>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12" name="Google Shape;297;p39 2">
              <a:extLst>
                <a:ext uri="{FF2B5EF4-FFF2-40B4-BE49-F238E27FC236}">
                  <a16:creationId xmlns:a16="http://schemas.microsoft.com/office/drawing/2014/main" id="{8C9F4021-D62B-A3E1-2E8C-E08683A163E5}"/>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13" name="矩形 12">
            <a:extLst>
              <a:ext uri="{FF2B5EF4-FFF2-40B4-BE49-F238E27FC236}">
                <a16:creationId xmlns:a16="http://schemas.microsoft.com/office/drawing/2014/main" id="{5A375CFF-F9DE-7B89-C335-308D3780DB05}"/>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15</a:t>
            </a:fld>
            <a:endParaRPr lang="zh-TW" altLang="en-US" sz="1200" b="1" dirty="0">
              <a:ln w="0"/>
              <a:solidFill>
                <a:srgbClr val="FFFFFF"/>
              </a:solidFill>
              <a:latin typeface="Montserrat" panose="00000500000000000000" pitchFamily="2" charset="0"/>
            </a:endParaRPr>
          </a:p>
        </p:txBody>
      </p:sp>
    </p:spTree>
    <p:extLst>
      <p:ext uri="{BB962C8B-B14F-4D97-AF65-F5344CB8AC3E}">
        <p14:creationId xmlns:p14="http://schemas.microsoft.com/office/powerpoint/2010/main" val="4225339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descr="一張含有 文字, 圖表, 行, 螢幕擷取畫面 的圖片&#10;&#10;自動產生的描述">
            <a:extLst>
              <a:ext uri="{FF2B5EF4-FFF2-40B4-BE49-F238E27FC236}">
                <a16:creationId xmlns:a16="http://schemas.microsoft.com/office/drawing/2014/main" id="{E1E1013C-6125-C260-BC8B-4EBAABEB9C1D}"/>
              </a:ext>
            </a:extLst>
          </p:cNvPr>
          <p:cNvPicPr>
            <a:picLocks noChangeAspect="1"/>
          </p:cNvPicPr>
          <p:nvPr/>
        </p:nvPicPr>
        <p:blipFill>
          <a:blip r:embed="rId4"/>
          <a:stretch>
            <a:fillRect/>
          </a:stretch>
        </p:blipFill>
        <p:spPr>
          <a:xfrm>
            <a:off x="1957683" y="968907"/>
            <a:ext cx="5350188" cy="4012640"/>
          </a:xfrm>
          <a:prstGeom prst="rect">
            <a:avLst/>
          </a:prstGeom>
        </p:spPr>
      </p:pic>
      <p:sp>
        <p:nvSpPr>
          <p:cNvPr id="4" name="矩形 3">
            <a:extLst>
              <a:ext uri="{FF2B5EF4-FFF2-40B4-BE49-F238E27FC236}">
                <a16:creationId xmlns:a16="http://schemas.microsoft.com/office/drawing/2014/main" id="{AC6087E8-88B3-59DE-527A-55B4AA85D198}"/>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a:extLst>
              <a:ext uri="{FF2B5EF4-FFF2-40B4-BE49-F238E27FC236}">
                <a16:creationId xmlns:a16="http://schemas.microsoft.com/office/drawing/2014/main" id="{64CE3CA7-5892-CF32-E35A-FFF15EC21927}"/>
              </a:ext>
            </a:extLst>
          </p:cNvPr>
          <p:cNvSpPr txBox="1">
            <a:spLocks/>
          </p:cNvSpPr>
          <p:nvPr/>
        </p:nvSpPr>
        <p:spPr>
          <a:xfrm>
            <a:off x="2" y="1"/>
            <a:ext cx="833485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defTabSz="914377">
              <a:buClr>
                <a:srgbClr val="000000"/>
              </a:buClr>
              <a:defRPr/>
            </a:pPr>
            <a:r>
              <a:rPr lang="en-US" altLang="zh-TW" b="0" dirty="0">
                <a:solidFill>
                  <a:srgbClr val="FFFFFF"/>
                </a:solidFill>
              </a:rPr>
              <a:t>Simulation</a:t>
            </a:r>
            <a:endParaRPr lang="zh-TW" altLang="en-US" b="0" dirty="0">
              <a:solidFill>
                <a:srgbClr val="FFFFFF"/>
              </a:solidFill>
            </a:endParaRPr>
          </a:p>
        </p:txBody>
      </p:sp>
      <p:pic>
        <p:nvPicPr>
          <p:cNvPr id="7" name="圖片 6" descr="\documentclass{article}&#10;\usepackage{amsmath}&#10;\pagestyle{empty}&#10;\begin{document}&#10;&#10;weights histogram for the each iteration.&#10;&#10;&#10;\end{document}" title="IguanaTex Picture Display">
            <a:extLst>
              <a:ext uri="{FF2B5EF4-FFF2-40B4-BE49-F238E27FC236}">
                <a16:creationId xmlns:a16="http://schemas.microsoft.com/office/drawing/2014/main" id="{98BE01C9-14DA-9567-4C3B-8C836B8FA5CD}"/>
              </a:ext>
            </a:extLst>
          </p:cNvPr>
          <p:cNvPicPr>
            <a:picLocks noChangeAspect="1"/>
          </p:cNvPicPr>
          <p:nvPr>
            <p:custDataLst>
              <p:tags r:id="rId1"/>
            </p:custDataLst>
          </p:nvPr>
        </p:nvPicPr>
        <p:blipFill>
          <a:blip r:embed="rId5"/>
          <a:stretch>
            <a:fillRect/>
          </a:stretch>
        </p:blipFill>
        <p:spPr>
          <a:xfrm>
            <a:off x="105667" y="737541"/>
            <a:ext cx="4464763" cy="230095"/>
          </a:xfrm>
          <a:prstGeom prst="rect">
            <a:avLst/>
          </a:prstGeom>
        </p:spPr>
      </p:pic>
      <p:grpSp>
        <p:nvGrpSpPr>
          <p:cNvPr id="2" name="群組 1">
            <a:extLst>
              <a:ext uri="{FF2B5EF4-FFF2-40B4-BE49-F238E27FC236}">
                <a16:creationId xmlns:a16="http://schemas.microsoft.com/office/drawing/2014/main" id="{10647269-B896-5AAD-1CC0-81535302D042}"/>
              </a:ext>
            </a:extLst>
          </p:cNvPr>
          <p:cNvGrpSpPr/>
          <p:nvPr/>
        </p:nvGrpSpPr>
        <p:grpSpPr>
          <a:xfrm>
            <a:off x="0" y="4902300"/>
            <a:ext cx="9144000" cy="241201"/>
            <a:chOff x="14866" y="4663715"/>
            <a:chExt cx="9129137" cy="241201"/>
          </a:xfrm>
        </p:grpSpPr>
        <p:sp>
          <p:nvSpPr>
            <p:cNvPr id="5" name="Google Shape;298;p39">
              <a:extLst>
                <a:ext uri="{FF2B5EF4-FFF2-40B4-BE49-F238E27FC236}">
                  <a16:creationId xmlns:a16="http://schemas.microsoft.com/office/drawing/2014/main" id="{67AA3B9F-258F-9697-3405-1ACF02EFD77C}"/>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October , 17</a:t>
              </a:r>
            </a:p>
          </p:txBody>
        </p:sp>
        <p:sp>
          <p:nvSpPr>
            <p:cNvPr id="8" name="Google Shape;297;p39 1">
              <a:extLst>
                <a:ext uri="{FF2B5EF4-FFF2-40B4-BE49-F238E27FC236}">
                  <a16:creationId xmlns:a16="http://schemas.microsoft.com/office/drawing/2014/main" id="{13770BF5-523A-F187-259B-361AFA22F718}"/>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9" name="Google Shape;297;p39 2">
              <a:extLst>
                <a:ext uri="{FF2B5EF4-FFF2-40B4-BE49-F238E27FC236}">
                  <a16:creationId xmlns:a16="http://schemas.microsoft.com/office/drawing/2014/main" id="{D203EB73-102E-F79B-8EA5-713EC63F1247}"/>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10" name="矩形 9">
            <a:extLst>
              <a:ext uri="{FF2B5EF4-FFF2-40B4-BE49-F238E27FC236}">
                <a16:creationId xmlns:a16="http://schemas.microsoft.com/office/drawing/2014/main" id="{F1EC63A0-69B3-259C-B761-12B6185AFA11}"/>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16</a:t>
            </a:fld>
            <a:endParaRPr lang="zh-TW" altLang="en-US" sz="1200" b="1" dirty="0">
              <a:ln w="0"/>
              <a:solidFill>
                <a:srgbClr val="FFFFFF"/>
              </a:solidFill>
              <a:latin typeface="Montserrat" panose="00000500000000000000" pitchFamily="2" charset="0"/>
            </a:endParaRPr>
          </a:p>
        </p:txBody>
      </p:sp>
    </p:spTree>
    <p:extLst>
      <p:ext uri="{BB962C8B-B14F-4D97-AF65-F5344CB8AC3E}">
        <p14:creationId xmlns:p14="http://schemas.microsoft.com/office/powerpoint/2010/main" val="36862635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60F87-3B89-5AF7-761F-893D2F506766}"/>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8B7BB785-9FC7-A7E2-6AB7-1ACF238DDBDE}"/>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a:extLst>
              <a:ext uri="{FF2B5EF4-FFF2-40B4-BE49-F238E27FC236}">
                <a16:creationId xmlns:a16="http://schemas.microsoft.com/office/drawing/2014/main" id="{F45175B0-6B22-B9E6-BFF9-CE6600264DF1}"/>
              </a:ext>
            </a:extLst>
          </p:cNvPr>
          <p:cNvSpPr txBox="1">
            <a:spLocks/>
          </p:cNvSpPr>
          <p:nvPr/>
        </p:nvSpPr>
        <p:spPr>
          <a:xfrm>
            <a:off x="2" y="1"/>
            <a:ext cx="833485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en-US" altLang="zh-TW" b="0" dirty="0">
                <a:solidFill>
                  <a:schemeClr val="bg1"/>
                </a:solidFill>
              </a:rPr>
              <a:t>NNBP Decoding of BCH (63,45)</a:t>
            </a:r>
            <a:endParaRPr lang="zh-TW" altLang="en-US" b="0" dirty="0">
              <a:solidFill>
                <a:schemeClr val="bg1"/>
              </a:solidFill>
            </a:endParaRPr>
          </a:p>
        </p:txBody>
      </p:sp>
      <p:pic>
        <p:nvPicPr>
          <p:cNvPr id="34" name="圖片 33" descr="\documentclass{article}&#10;\usepackage{amsmath}&#10;\pagestyle{empty}&#10;\begin{document}&#10;&#10;Model Information : &#10;&#10;&#10;\end{document}" title="IguanaTex Picture Display">
            <a:extLst>
              <a:ext uri="{FF2B5EF4-FFF2-40B4-BE49-F238E27FC236}">
                <a16:creationId xmlns:a16="http://schemas.microsoft.com/office/drawing/2014/main" id="{DF0DB205-2149-AB07-8617-5C7F9AB7135E}"/>
              </a:ext>
            </a:extLst>
          </p:cNvPr>
          <p:cNvPicPr>
            <a:picLocks noChangeAspect="1"/>
          </p:cNvPicPr>
          <p:nvPr>
            <p:custDataLst>
              <p:tags r:id="rId1"/>
            </p:custDataLst>
          </p:nvPr>
        </p:nvPicPr>
        <p:blipFill>
          <a:blip r:embed="rId5"/>
          <a:stretch>
            <a:fillRect/>
          </a:stretch>
        </p:blipFill>
        <p:spPr>
          <a:xfrm>
            <a:off x="190813" y="1236469"/>
            <a:ext cx="1984457" cy="163200"/>
          </a:xfrm>
          <a:prstGeom prst="rect">
            <a:avLst/>
          </a:prstGeom>
        </p:spPr>
      </p:pic>
      <p:pic>
        <p:nvPicPr>
          <p:cNvPr id="3" name="圖片 2" descr="\documentclass{article}&#10;\usepackage{amsmath}&#10;\usepackage{xcolor}&#10;\pagestyle{empty}&#10;&#10;\begin{document}&#10;&#10;\begin{tabular}{|c|c|}&#10;\hline &#10;\textbf{Model} &amp; BP with 5 iteration = 10 layer Neural Network \\ \hline&#10;\textbf{Parity check matrix} &amp; BCH (63,45) \\ &#10;\hline&#10;\textbf{Training data set} &amp; SNR:0$\sim$5dB (step=0.25, \textcolor{red}{Encode CodeWord}) \\ &#10;\hline&#10;\textbf{Training data format} &amp; Log-Likelihood Ratio (LLR) \\&#10;\hline&#10;\textbf{Loss Function} &amp; Mutiloss (BCE Loss) \\ &#10;\hline&#10;\textbf{Optimizer} &amp; Adam \\ &#10;\hline&#10;\textbf{Learning ratio} &amp; 0.001 \\ &#10;\hline&#10;\end{tabular}&#10;&#10;&#10;&#10;\end{document}" title="IguanaTex Picture Display">
            <a:extLst>
              <a:ext uri="{FF2B5EF4-FFF2-40B4-BE49-F238E27FC236}">
                <a16:creationId xmlns:a16="http://schemas.microsoft.com/office/drawing/2014/main" id="{2359E3DB-2682-B2D1-A1A6-9ED860D44E36}"/>
              </a:ext>
            </a:extLst>
          </p:cNvPr>
          <p:cNvPicPr>
            <a:picLocks noChangeAspect="1"/>
          </p:cNvPicPr>
          <p:nvPr>
            <p:custDataLst>
              <p:tags r:id="rId2"/>
            </p:custDataLst>
          </p:nvPr>
        </p:nvPicPr>
        <p:blipFill>
          <a:blip r:embed="rId6"/>
          <a:stretch>
            <a:fillRect/>
          </a:stretch>
        </p:blipFill>
        <p:spPr>
          <a:xfrm>
            <a:off x="912505" y="1771325"/>
            <a:ext cx="7667657" cy="1985828"/>
          </a:xfrm>
          <a:prstGeom prst="rect">
            <a:avLst/>
          </a:prstGeom>
        </p:spPr>
      </p:pic>
      <p:grpSp>
        <p:nvGrpSpPr>
          <p:cNvPr id="21" name="群組 20">
            <a:extLst>
              <a:ext uri="{FF2B5EF4-FFF2-40B4-BE49-F238E27FC236}">
                <a16:creationId xmlns:a16="http://schemas.microsoft.com/office/drawing/2014/main" id="{B3A638C2-CEF1-F1C5-7FEB-B9BA0394B2CC}"/>
              </a:ext>
            </a:extLst>
          </p:cNvPr>
          <p:cNvGrpSpPr/>
          <p:nvPr/>
        </p:nvGrpSpPr>
        <p:grpSpPr>
          <a:xfrm>
            <a:off x="0" y="4902300"/>
            <a:ext cx="9144000" cy="241201"/>
            <a:chOff x="14866" y="4663715"/>
            <a:chExt cx="9129137" cy="241201"/>
          </a:xfrm>
        </p:grpSpPr>
        <p:sp>
          <p:nvSpPr>
            <p:cNvPr id="22" name="Google Shape;298;p39">
              <a:extLst>
                <a:ext uri="{FF2B5EF4-FFF2-40B4-BE49-F238E27FC236}">
                  <a16:creationId xmlns:a16="http://schemas.microsoft.com/office/drawing/2014/main" id="{E1DECBFD-C524-1C32-8DF1-27DE2B85A93C}"/>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October , 17</a:t>
              </a:r>
            </a:p>
          </p:txBody>
        </p:sp>
        <p:sp>
          <p:nvSpPr>
            <p:cNvPr id="23" name="Google Shape;297;p39 1">
              <a:extLst>
                <a:ext uri="{FF2B5EF4-FFF2-40B4-BE49-F238E27FC236}">
                  <a16:creationId xmlns:a16="http://schemas.microsoft.com/office/drawing/2014/main" id="{618C737F-4174-CB18-6957-9EE7A720906F}"/>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24" name="Google Shape;297;p39 2">
              <a:extLst>
                <a:ext uri="{FF2B5EF4-FFF2-40B4-BE49-F238E27FC236}">
                  <a16:creationId xmlns:a16="http://schemas.microsoft.com/office/drawing/2014/main" id="{7BFC8BDB-DBEA-FF6F-349A-556A145CDF37}"/>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25" name="矩形 24">
            <a:extLst>
              <a:ext uri="{FF2B5EF4-FFF2-40B4-BE49-F238E27FC236}">
                <a16:creationId xmlns:a16="http://schemas.microsoft.com/office/drawing/2014/main" id="{51A517D5-386C-4129-A4DF-1F06DAE95D1A}"/>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17</a:t>
            </a:fld>
            <a:endParaRPr lang="zh-TW" altLang="en-US" sz="1200" b="1" dirty="0">
              <a:ln w="0"/>
              <a:solidFill>
                <a:srgbClr val="FFFFFF"/>
              </a:solidFill>
              <a:latin typeface="Montserrat" panose="00000500000000000000" pitchFamily="2" charset="0"/>
            </a:endParaRPr>
          </a:p>
        </p:txBody>
      </p:sp>
    </p:spTree>
    <p:extLst>
      <p:ext uri="{BB962C8B-B14F-4D97-AF65-F5344CB8AC3E}">
        <p14:creationId xmlns:p14="http://schemas.microsoft.com/office/powerpoint/2010/main" val="361633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0DC5FD-42DE-3B56-9829-BB1F1E64C98A}"/>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349B9B6E-136A-186A-223C-31F0C2BD5043}"/>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a:extLst>
              <a:ext uri="{FF2B5EF4-FFF2-40B4-BE49-F238E27FC236}">
                <a16:creationId xmlns:a16="http://schemas.microsoft.com/office/drawing/2014/main" id="{3E017855-0115-221F-E088-643AC6552FD8}"/>
              </a:ext>
            </a:extLst>
          </p:cNvPr>
          <p:cNvSpPr txBox="1">
            <a:spLocks/>
          </p:cNvSpPr>
          <p:nvPr/>
        </p:nvSpPr>
        <p:spPr>
          <a:xfrm>
            <a:off x="2" y="1"/>
            <a:ext cx="833485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en-US" altLang="zh-TW" b="0" dirty="0">
                <a:solidFill>
                  <a:schemeClr val="bg1"/>
                </a:solidFill>
              </a:rPr>
              <a:t>Simulation</a:t>
            </a:r>
            <a:endParaRPr lang="zh-TW" altLang="en-US" b="0" dirty="0">
              <a:solidFill>
                <a:schemeClr val="bg1"/>
              </a:solidFill>
            </a:endParaRPr>
          </a:p>
        </p:txBody>
      </p:sp>
      <p:pic>
        <p:nvPicPr>
          <p:cNvPr id="9" name="圖片 8" descr="\documentclass{article}&#10;\usepackage{amsmath}&#10;\pagestyle{empty}&#10;\begin{document}&#10;&#10;To ensure that the training results do not converge to zero.&#10;&#10;&#10;&#10;&#10;&#10;&#10;&#10;&#10;&#10;\end{document}" title="IguanaTex Picture Display">
            <a:extLst>
              <a:ext uri="{FF2B5EF4-FFF2-40B4-BE49-F238E27FC236}">
                <a16:creationId xmlns:a16="http://schemas.microsoft.com/office/drawing/2014/main" id="{530329CE-B846-43EC-1107-37D8F9A48BA7}"/>
              </a:ext>
            </a:extLst>
          </p:cNvPr>
          <p:cNvPicPr>
            <a:picLocks noChangeAspect="1"/>
          </p:cNvPicPr>
          <p:nvPr>
            <p:custDataLst>
              <p:tags r:id="rId1"/>
            </p:custDataLst>
          </p:nvPr>
        </p:nvPicPr>
        <p:blipFill>
          <a:blip r:embed="rId4"/>
          <a:stretch>
            <a:fillRect/>
          </a:stretch>
        </p:blipFill>
        <p:spPr>
          <a:xfrm>
            <a:off x="342559" y="973820"/>
            <a:ext cx="5887543" cy="204343"/>
          </a:xfrm>
          <a:prstGeom prst="rect">
            <a:avLst/>
          </a:prstGeom>
        </p:spPr>
      </p:pic>
      <p:pic>
        <p:nvPicPr>
          <p:cNvPr id="2" name="Picture 2">
            <a:extLst>
              <a:ext uri="{FF2B5EF4-FFF2-40B4-BE49-F238E27FC236}">
                <a16:creationId xmlns:a16="http://schemas.microsoft.com/office/drawing/2014/main" id="{17756554-528D-1628-CDCA-746CDFB962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701" y="1562694"/>
            <a:ext cx="3940099" cy="295507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89685D08-C843-A343-BE37-D169322A36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6341" y="1562693"/>
            <a:ext cx="3940099" cy="295507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群組 4">
            <a:extLst>
              <a:ext uri="{FF2B5EF4-FFF2-40B4-BE49-F238E27FC236}">
                <a16:creationId xmlns:a16="http://schemas.microsoft.com/office/drawing/2014/main" id="{FD490EBB-6143-8665-715F-6D14E65AE400}"/>
              </a:ext>
            </a:extLst>
          </p:cNvPr>
          <p:cNvGrpSpPr/>
          <p:nvPr/>
        </p:nvGrpSpPr>
        <p:grpSpPr>
          <a:xfrm>
            <a:off x="0" y="4902300"/>
            <a:ext cx="9144000" cy="241201"/>
            <a:chOff x="14866" y="4663715"/>
            <a:chExt cx="9129137" cy="241201"/>
          </a:xfrm>
        </p:grpSpPr>
        <p:sp>
          <p:nvSpPr>
            <p:cNvPr id="7" name="Google Shape;298;p39">
              <a:extLst>
                <a:ext uri="{FF2B5EF4-FFF2-40B4-BE49-F238E27FC236}">
                  <a16:creationId xmlns:a16="http://schemas.microsoft.com/office/drawing/2014/main" id="{FDEEE820-C48B-72C0-3174-B2052C982CA3}"/>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October , 17</a:t>
              </a:r>
            </a:p>
          </p:txBody>
        </p:sp>
        <p:sp>
          <p:nvSpPr>
            <p:cNvPr id="8" name="Google Shape;297;p39 1">
              <a:extLst>
                <a:ext uri="{FF2B5EF4-FFF2-40B4-BE49-F238E27FC236}">
                  <a16:creationId xmlns:a16="http://schemas.microsoft.com/office/drawing/2014/main" id="{8B21DD39-74E6-A750-605C-D051B6831F8F}"/>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10" name="Google Shape;297;p39 2">
              <a:extLst>
                <a:ext uri="{FF2B5EF4-FFF2-40B4-BE49-F238E27FC236}">
                  <a16:creationId xmlns:a16="http://schemas.microsoft.com/office/drawing/2014/main" id="{D33C293D-90C0-C5CB-203B-83E9C58E2AB2}"/>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11" name="矩形 10">
            <a:extLst>
              <a:ext uri="{FF2B5EF4-FFF2-40B4-BE49-F238E27FC236}">
                <a16:creationId xmlns:a16="http://schemas.microsoft.com/office/drawing/2014/main" id="{EC5BBA08-C791-C968-5576-FF09CE61C104}"/>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18</a:t>
            </a:fld>
            <a:endParaRPr lang="zh-TW" altLang="en-US" sz="1200" b="1" dirty="0">
              <a:ln w="0"/>
              <a:solidFill>
                <a:srgbClr val="FFFFFF"/>
              </a:solidFill>
              <a:latin typeface="Montserrat" panose="00000500000000000000" pitchFamily="2" charset="0"/>
            </a:endParaRPr>
          </a:p>
        </p:txBody>
      </p:sp>
    </p:spTree>
    <p:extLst>
      <p:ext uri="{BB962C8B-B14F-4D97-AF65-F5344CB8AC3E}">
        <p14:creationId xmlns:p14="http://schemas.microsoft.com/office/powerpoint/2010/main" val="29623662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9771F-C5D4-344F-291B-1F0F44F63D48}"/>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53387C5F-3192-233C-54E2-4B46F42C7EBB}"/>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7">
              <a:defRPr/>
            </a:pPr>
            <a:endParaRPr lang="zh-TW" altLang="en-US">
              <a:solidFill>
                <a:srgbClr val="FFFFFF"/>
              </a:solidFill>
              <a:latin typeface="Arial"/>
              <a:ea typeface="新細明體" panose="02020500000000000000" pitchFamily="18" charset="-120"/>
            </a:endParaRPr>
          </a:p>
        </p:txBody>
      </p:sp>
      <p:sp>
        <p:nvSpPr>
          <p:cNvPr id="6" name="標題 1">
            <a:extLst>
              <a:ext uri="{FF2B5EF4-FFF2-40B4-BE49-F238E27FC236}">
                <a16:creationId xmlns:a16="http://schemas.microsoft.com/office/drawing/2014/main" id="{A5C287AC-7B2C-61D5-5202-46106CBA711C}"/>
              </a:ext>
            </a:extLst>
          </p:cNvPr>
          <p:cNvSpPr txBox="1">
            <a:spLocks/>
          </p:cNvSpPr>
          <p:nvPr/>
        </p:nvSpPr>
        <p:spPr>
          <a:xfrm>
            <a:off x="2" y="1"/>
            <a:ext cx="833485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defTabSz="914377">
              <a:buClr>
                <a:srgbClr val="000000"/>
              </a:buClr>
              <a:defRPr/>
            </a:pPr>
            <a:r>
              <a:rPr lang="en-US" altLang="zh-TW" b="0" dirty="0">
                <a:solidFill>
                  <a:srgbClr val="FFFFFF"/>
                </a:solidFill>
              </a:rPr>
              <a:t>Simulation</a:t>
            </a:r>
            <a:endParaRPr lang="zh-TW" altLang="en-US" b="0" dirty="0">
              <a:solidFill>
                <a:srgbClr val="FFFFFF"/>
              </a:solidFill>
            </a:endParaRPr>
          </a:p>
        </p:txBody>
      </p:sp>
      <p:pic>
        <p:nvPicPr>
          <p:cNvPr id="12" name="圖片 11" descr="\documentclass{article}&#10;\usepackage{amsmath}&#10;\pagestyle{empty}&#10;\begin{document}&#10;&#10;\noindent To compare with the conventional BP (CBP) algorithm using different numbers of iterations.&#10;&#10;&#10;&#10;&#10;&#10;&#10;&#10;&#10;&#10;\end{document}" title="IguanaTex Picture Display">
            <a:extLst>
              <a:ext uri="{FF2B5EF4-FFF2-40B4-BE49-F238E27FC236}">
                <a16:creationId xmlns:a16="http://schemas.microsoft.com/office/drawing/2014/main" id="{714C57A6-5FF8-F52C-8DC6-8F8DFB4D15CE}"/>
              </a:ext>
            </a:extLst>
          </p:cNvPr>
          <p:cNvPicPr>
            <a:picLocks noChangeAspect="1"/>
          </p:cNvPicPr>
          <p:nvPr>
            <p:custDataLst>
              <p:tags r:id="rId1"/>
            </p:custDataLst>
          </p:nvPr>
        </p:nvPicPr>
        <p:blipFill>
          <a:blip r:embed="rId4"/>
          <a:stretch>
            <a:fillRect/>
          </a:stretch>
        </p:blipFill>
        <p:spPr>
          <a:xfrm>
            <a:off x="339496" y="812225"/>
            <a:ext cx="7841831" cy="447086"/>
          </a:xfrm>
          <a:prstGeom prst="rect">
            <a:avLst/>
          </a:prstGeom>
        </p:spPr>
      </p:pic>
      <p:pic>
        <p:nvPicPr>
          <p:cNvPr id="2" name="Picture 2">
            <a:extLst>
              <a:ext uri="{FF2B5EF4-FFF2-40B4-BE49-F238E27FC236}">
                <a16:creationId xmlns:a16="http://schemas.microsoft.com/office/drawing/2014/main" id="{EC2AB99D-9EF5-95D1-3CD7-373D12EA1B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453" y="1465097"/>
            <a:ext cx="4351455" cy="326359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3464EFFD-EBE7-3437-58F9-FF821EC676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5631" y="1535721"/>
            <a:ext cx="4257287" cy="319296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群組 4">
            <a:extLst>
              <a:ext uri="{FF2B5EF4-FFF2-40B4-BE49-F238E27FC236}">
                <a16:creationId xmlns:a16="http://schemas.microsoft.com/office/drawing/2014/main" id="{65D53356-D891-3A26-B621-3B9C47605C88}"/>
              </a:ext>
            </a:extLst>
          </p:cNvPr>
          <p:cNvGrpSpPr/>
          <p:nvPr/>
        </p:nvGrpSpPr>
        <p:grpSpPr>
          <a:xfrm>
            <a:off x="0" y="4902300"/>
            <a:ext cx="9144000" cy="241201"/>
            <a:chOff x="14866" y="4663715"/>
            <a:chExt cx="9129137" cy="241201"/>
          </a:xfrm>
        </p:grpSpPr>
        <p:sp>
          <p:nvSpPr>
            <p:cNvPr id="7" name="Google Shape;298;p39">
              <a:extLst>
                <a:ext uri="{FF2B5EF4-FFF2-40B4-BE49-F238E27FC236}">
                  <a16:creationId xmlns:a16="http://schemas.microsoft.com/office/drawing/2014/main" id="{73AA07BF-A62D-234C-7BD6-BD99A8DDE46B}"/>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October , 17</a:t>
              </a:r>
            </a:p>
          </p:txBody>
        </p:sp>
        <p:sp>
          <p:nvSpPr>
            <p:cNvPr id="8" name="Google Shape;297;p39 1">
              <a:extLst>
                <a:ext uri="{FF2B5EF4-FFF2-40B4-BE49-F238E27FC236}">
                  <a16:creationId xmlns:a16="http://schemas.microsoft.com/office/drawing/2014/main" id="{03F615B1-F495-F1AC-EF7E-00902B63667D}"/>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9" name="Google Shape;297;p39 2">
              <a:extLst>
                <a:ext uri="{FF2B5EF4-FFF2-40B4-BE49-F238E27FC236}">
                  <a16:creationId xmlns:a16="http://schemas.microsoft.com/office/drawing/2014/main" id="{73ABC585-0C95-D623-6D65-7B5299209686}"/>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10" name="矩形 9">
            <a:extLst>
              <a:ext uri="{FF2B5EF4-FFF2-40B4-BE49-F238E27FC236}">
                <a16:creationId xmlns:a16="http://schemas.microsoft.com/office/drawing/2014/main" id="{315F12F3-2E06-AC3C-0667-FED1EEE74E06}"/>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19</a:t>
            </a:fld>
            <a:endParaRPr lang="zh-TW" altLang="en-US" sz="1200" b="1" dirty="0">
              <a:ln w="0"/>
              <a:solidFill>
                <a:srgbClr val="FFFFFF"/>
              </a:solidFill>
              <a:latin typeface="Montserrat" panose="00000500000000000000" pitchFamily="2" charset="0"/>
            </a:endParaRPr>
          </a:p>
        </p:txBody>
      </p:sp>
    </p:spTree>
    <p:extLst>
      <p:ext uri="{BB962C8B-B14F-4D97-AF65-F5344CB8AC3E}">
        <p14:creationId xmlns:p14="http://schemas.microsoft.com/office/powerpoint/2010/main" val="50318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B7127827-0B6B-3A0C-11F7-B708CFA9353F}"/>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標題 1">
            <a:extLst>
              <a:ext uri="{FF2B5EF4-FFF2-40B4-BE49-F238E27FC236}">
                <a16:creationId xmlns:a16="http://schemas.microsoft.com/office/drawing/2014/main" id="{24122044-4C49-8D72-F1F6-A8B732A63FD0}"/>
              </a:ext>
            </a:extLst>
          </p:cNvPr>
          <p:cNvSpPr txBox="1">
            <a:spLocks/>
          </p:cNvSpPr>
          <p:nvPr/>
        </p:nvSpPr>
        <p:spPr>
          <a:xfrm>
            <a:off x="0" y="1"/>
            <a:ext cx="195303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en-US" altLang="zh-TW" dirty="0">
                <a:solidFill>
                  <a:schemeClr val="bg1"/>
                </a:solidFill>
              </a:rPr>
              <a:t>Outline</a:t>
            </a:r>
            <a:endParaRPr lang="zh-TW" altLang="en-US" dirty="0">
              <a:solidFill>
                <a:schemeClr val="bg1"/>
              </a:solidFill>
            </a:endParaRPr>
          </a:p>
        </p:txBody>
      </p:sp>
      <p:grpSp>
        <p:nvGrpSpPr>
          <p:cNvPr id="11" name="群組 10">
            <a:extLst>
              <a:ext uri="{FF2B5EF4-FFF2-40B4-BE49-F238E27FC236}">
                <a16:creationId xmlns:a16="http://schemas.microsoft.com/office/drawing/2014/main" id="{2418D830-E131-639F-5F95-3554D3587F3A}"/>
              </a:ext>
            </a:extLst>
          </p:cNvPr>
          <p:cNvGrpSpPr/>
          <p:nvPr/>
        </p:nvGrpSpPr>
        <p:grpSpPr>
          <a:xfrm>
            <a:off x="0" y="4902300"/>
            <a:ext cx="9144000" cy="241201"/>
            <a:chOff x="14866" y="4663715"/>
            <a:chExt cx="9129137" cy="241201"/>
          </a:xfrm>
        </p:grpSpPr>
        <p:sp>
          <p:nvSpPr>
            <p:cNvPr id="12" name="Google Shape;298;p39">
              <a:extLst>
                <a:ext uri="{FF2B5EF4-FFF2-40B4-BE49-F238E27FC236}">
                  <a16:creationId xmlns:a16="http://schemas.microsoft.com/office/drawing/2014/main" id="{E5E4BD22-2751-298C-AC3F-2CFAA8D1A823}"/>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a:r>
                <a:rPr lang="en-US" sz="1200" b="1" dirty="0">
                  <a:solidFill>
                    <a:schemeClr val="bg1"/>
                  </a:solidFill>
                  <a:latin typeface="Montserrat" panose="00000500000000000000" pitchFamily="2" charset="0"/>
                </a:rPr>
                <a:t>October , 17</a:t>
              </a:r>
            </a:p>
          </p:txBody>
        </p:sp>
        <p:sp>
          <p:nvSpPr>
            <p:cNvPr id="13" name="Google Shape;297;p39 1">
              <a:extLst>
                <a:ext uri="{FF2B5EF4-FFF2-40B4-BE49-F238E27FC236}">
                  <a16:creationId xmlns:a16="http://schemas.microsoft.com/office/drawing/2014/main" id="{AEC23B5A-4F51-F02A-C70E-2B581870C505}"/>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a:r>
                <a:rPr lang="en-US" sz="1200" b="1" dirty="0">
                  <a:solidFill>
                    <a:schemeClr val="bg1"/>
                  </a:solidFill>
                  <a:latin typeface="Montserrat" panose="00000500000000000000" pitchFamily="2" charset="0"/>
                </a:rPr>
                <a:t>TNT_LAB , NYCU</a:t>
              </a:r>
              <a:endParaRPr sz="1200" b="1" dirty="0">
                <a:solidFill>
                  <a:schemeClr val="bg1"/>
                </a:solidFill>
                <a:latin typeface="Montserrat" panose="00000500000000000000" pitchFamily="2" charset="0"/>
              </a:endParaRPr>
            </a:p>
          </p:txBody>
        </p:sp>
        <p:sp>
          <p:nvSpPr>
            <p:cNvPr id="15" name="Google Shape;297;p39 2">
              <a:extLst>
                <a:ext uri="{FF2B5EF4-FFF2-40B4-BE49-F238E27FC236}">
                  <a16:creationId xmlns:a16="http://schemas.microsoft.com/office/drawing/2014/main" id="{73C7AD3E-797F-BDC6-1ED6-88BFBAF80F70}"/>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a:r>
                <a:rPr lang="en-US" sz="1200" b="1" dirty="0">
                  <a:solidFill>
                    <a:schemeClr val="bg1"/>
                  </a:solidFill>
                  <a:latin typeface="Montserrat" panose="00000500000000000000" pitchFamily="2" charset="0"/>
                </a:rPr>
                <a:t>GiGi, Chou</a:t>
              </a:r>
              <a:endParaRPr sz="1200" b="1" dirty="0">
                <a:solidFill>
                  <a:schemeClr val="bg1"/>
                </a:solidFill>
                <a:latin typeface="Montserrat" panose="00000500000000000000" pitchFamily="2" charset="0"/>
              </a:endParaRPr>
            </a:p>
          </p:txBody>
        </p:sp>
      </p:grpSp>
      <p:sp>
        <p:nvSpPr>
          <p:cNvPr id="16" name="矩形 15">
            <a:extLst>
              <a:ext uri="{FF2B5EF4-FFF2-40B4-BE49-F238E27FC236}">
                <a16:creationId xmlns:a16="http://schemas.microsoft.com/office/drawing/2014/main" id="{51EF329F-3A5F-CE15-8E86-81DD9FEEF4B0}"/>
              </a:ext>
            </a:extLst>
          </p:cNvPr>
          <p:cNvSpPr/>
          <p:nvPr/>
        </p:nvSpPr>
        <p:spPr>
          <a:xfrm>
            <a:off x="8832918" y="4901029"/>
            <a:ext cx="307943" cy="276999"/>
          </a:xfrm>
          <a:prstGeom prst="rect">
            <a:avLst/>
          </a:prstGeom>
          <a:noFill/>
        </p:spPr>
        <p:txBody>
          <a:bodyPr wrap="square" lIns="91440" tIns="45720" rIns="91440" bIns="45720">
            <a:spAutoFit/>
          </a:bodyPr>
          <a:lstStyle/>
          <a:p>
            <a:pPr algn="ctr"/>
            <a:fld id="{12DD9558-D1B7-46F2-B8B6-F27BD7582501}" type="slidenum">
              <a:rPr lang="en-US" altLang="zh-TW" sz="1200" b="1">
                <a:ln w="0"/>
                <a:solidFill>
                  <a:schemeClr val="bg1"/>
                </a:solidFill>
                <a:latin typeface="Montserrat" panose="00000500000000000000" pitchFamily="2" charset="0"/>
              </a:rPr>
              <a:t>2</a:t>
            </a:fld>
            <a:endParaRPr lang="zh-TW" altLang="en-US" sz="1200" b="1" dirty="0">
              <a:ln w="0"/>
              <a:solidFill>
                <a:schemeClr val="bg1"/>
              </a:solidFill>
              <a:latin typeface="Montserrat" panose="00000500000000000000" pitchFamily="2" charset="0"/>
            </a:endParaRPr>
          </a:p>
        </p:txBody>
      </p:sp>
      <p:pic>
        <p:nvPicPr>
          <p:cNvPr id="25" name="圖片 24" descr="\documentclass{article}&#10;\usepackage{amsmath}&#10;\usepackage[dvipsnames]{xcolor}&#10;\pagestyle{empty}&#10;&#10;\begin{document}&#10;&#10;\begin{itemize}&#10;  \item[\textcolor{MidnightBlue}{\fontsize{10}{12}\selectfont $\bullet$}] \textcolor{MidnightBlue}{\textbf{Review}}&#10;  \item[\textcolor{lightgray}{\fontsize{10}{12}\selectfont $\bullet$}] \textcolor{lightgray}{Introduction}&#10;  \item[\textcolor{lightgray}{\fontsize{10}{12}\selectfont $\bullet$}] \textcolor{lightgray}{NNBP decoding of BCH}&#10;  \item[\textcolor{lightgray}{\fontsize{10}{12}\selectfont $\bullet$}] \textcolor{lightgray}{NNBP decoding of LDPC}&#10;  \item[\textcolor{lightgray}{\fontsize{10}{12}\selectfont $\bullet$}] \textcolor{lightgray}{NNBP Decoding of Hard Decision}&#10;  \item[\textcolor{lightgray}{\fontsize{10}{12}\selectfont $\bullet$}] \textcolor{lightgray}{NNBP decoding of LDPC without SNR}&#10;  \item[\textcolor{lightgray}{\fontsize{10}{12}\selectfont $\bullet$}] \textcolor{lightgray}{Future Research Directions}&#10;  \item[\textcolor{lightgray}{\fontsize{10}{12}\selectfont $\bullet$}] \textcolor{lightgray}{Reference}&#10;  &#10;&#10;\end{itemize}&#10;&#10;\end{document}&#10;" title="IguanaTex Picture Display">
            <a:extLst>
              <a:ext uri="{FF2B5EF4-FFF2-40B4-BE49-F238E27FC236}">
                <a16:creationId xmlns:a16="http://schemas.microsoft.com/office/drawing/2014/main" id="{724080F5-57B6-7D81-5547-0C7D64F68FA5}"/>
              </a:ext>
            </a:extLst>
          </p:cNvPr>
          <p:cNvPicPr>
            <a:picLocks noChangeAspect="1"/>
          </p:cNvPicPr>
          <p:nvPr>
            <p:custDataLst>
              <p:tags r:id="rId1"/>
            </p:custDataLst>
          </p:nvPr>
        </p:nvPicPr>
        <p:blipFill>
          <a:blip r:embed="rId3"/>
          <a:stretch>
            <a:fillRect/>
          </a:stretch>
        </p:blipFill>
        <p:spPr>
          <a:xfrm>
            <a:off x="245692" y="942041"/>
            <a:ext cx="4650673" cy="3722671"/>
          </a:xfrm>
          <a:prstGeom prst="rect">
            <a:avLst/>
          </a:prstGeom>
        </p:spPr>
      </p:pic>
    </p:spTree>
    <p:extLst>
      <p:ext uri="{BB962C8B-B14F-4D97-AF65-F5344CB8AC3E}">
        <p14:creationId xmlns:p14="http://schemas.microsoft.com/office/powerpoint/2010/main" val="1620194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727BB-FE3B-8976-EEBD-97F70347BC66}"/>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3BE979B6-5BDF-0A6E-B825-40F03F342C95}"/>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a:extLst>
              <a:ext uri="{FF2B5EF4-FFF2-40B4-BE49-F238E27FC236}">
                <a16:creationId xmlns:a16="http://schemas.microsoft.com/office/drawing/2014/main" id="{26DCFC3F-0853-582F-000F-9F53CD777EB6}"/>
              </a:ext>
            </a:extLst>
          </p:cNvPr>
          <p:cNvSpPr txBox="1">
            <a:spLocks/>
          </p:cNvSpPr>
          <p:nvPr/>
        </p:nvSpPr>
        <p:spPr>
          <a:xfrm>
            <a:off x="2" y="1"/>
            <a:ext cx="833485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defTabSz="914377">
              <a:buClr>
                <a:srgbClr val="000000"/>
              </a:buClr>
              <a:defRPr/>
            </a:pPr>
            <a:r>
              <a:rPr lang="en-US" altLang="zh-TW" b="0" dirty="0">
                <a:solidFill>
                  <a:srgbClr val="FFFFFF"/>
                </a:solidFill>
              </a:rPr>
              <a:t>Simulation</a:t>
            </a:r>
            <a:endParaRPr lang="zh-TW" altLang="en-US" b="0" dirty="0">
              <a:solidFill>
                <a:srgbClr val="FFFFFF"/>
              </a:solidFill>
            </a:endParaRPr>
          </a:p>
        </p:txBody>
      </p:sp>
      <p:pic>
        <p:nvPicPr>
          <p:cNvPr id="14" name="圖片 13" descr="\documentclass{article}&#10;\usepackage{amsmath}&#10;\pagestyle{empty}&#10;\begin{document}&#10;&#10;weights histogram for the each iteration.&#10;&#10;&#10;\end{document}" title="IguanaTex Picture Display">
            <a:extLst>
              <a:ext uri="{FF2B5EF4-FFF2-40B4-BE49-F238E27FC236}">
                <a16:creationId xmlns:a16="http://schemas.microsoft.com/office/drawing/2014/main" id="{A51EF4BA-6E17-6689-AD1C-1BF43AB8F922}"/>
              </a:ext>
            </a:extLst>
          </p:cNvPr>
          <p:cNvPicPr>
            <a:picLocks noChangeAspect="1"/>
          </p:cNvPicPr>
          <p:nvPr>
            <p:custDataLst>
              <p:tags r:id="rId1"/>
            </p:custDataLst>
          </p:nvPr>
        </p:nvPicPr>
        <p:blipFill>
          <a:blip r:embed="rId4"/>
          <a:stretch>
            <a:fillRect/>
          </a:stretch>
        </p:blipFill>
        <p:spPr>
          <a:xfrm>
            <a:off x="328906" y="760548"/>
            <a:ext cx="4018287" cy="207087"/>
          </a:xfrm>
          <a:prstGeom prst="rect">
            <a:avLst/>
          </a:prstGeom>
        </p:spPr>
      </p:pic>
      <p:pic>
        <p:nvPicPr>
          <p:cNvPr id="5" name="圖片 4" descr="一張含有 文字, 圖表, 行, 繪圖 的圖片&#10;&#10;自動產生的描述">
            <a:extLst>
              <a:ext uri="{FF2B5EF4-FFF2-40B4-BE49-F238E27FC236}">
                <a16:creationId xmlns:a16="http://schemas.microsoft.com/office/drawing/2014/main" id="{B23938C1-6900-6513-29E4-151647334CE1}"/>
              </a:ext>
            </a:extLst>
          </p:cNvPr>
          <p:cNvPicPr>
            <a:picLocks noChangeAspect="1"/>
          </p:cNvPicPr>
          <p:nvPr/>
        </p:nvPicPr>
        <p:blipFill>
          <a:blip r:embed="rId5"/>
          <a:stretch>
            <a:fillRect/>
          </a:stretch>
        </p:blipFill>
        <p:spPr>
          <a:xfrm>
            <a:off x="2338049" y="1089441"/>
            <a:ext cx="4921404" cy="3691052"/>
          </a:xfrm>
          <a:prstGeom prst="rect">
            <a:avLst/>
          </a:prstGeom>
        </p:spPr>
      </p:pic>
      <p:grpSp>
        <p:nvGrpSpPr>
          <p:cNvPr id="8" name="群組 7">
            <a:extLst>
              <a:ext uri="{FF2B5EF4-FFF2-40B4-BE49-F238E27FC236}">
                <a16:creationId xmlns:a16="http://schemas.microsoft.com/office/drawing/2014/main" id="{5EA6994B-98BF-B8E2-2415-D9D9FF7ECFCA}"/>
              </a:ext>
            </a:extLst>
          </p:cNvPr>
          <p:cNvGrpSpPr/>
          <p:nvPr/>
        </p:nvGrpSpPr>
        <p:grpSpPr>
          <a:xfrm>
            <a:off x="0" y="4902300"/>
            <a:ext cx="9144000" cy="241201"/>
            <a:chOff x="14866" y="4663715"/>
            <a:chExt cx="9129137" cy="241201"/>
          </a:xfrm>
        </p:grpSpPr>
        <p:sp>
          <p:nvSpPr>
            <p:cNvPr id="9" name="Google Shape;298;p39">
              <a:extLst>
                <a:ext uri="{FF2B5EF4-FFF2-40B4-BE49-F238E27FC236}">
                  <a16:creationId xmlns:a16="http://schemas.microsoft.com/office/drawing/2014/main" id="{006C308B-BF50-2C12-CF8D-F0B7447D9E96}"/>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October , 17</a:t>
              </a:r>
            </a:p>
          </p:txBody>
        </p:sp>
        <p:sp>
          <p:nvSpPr>
            <p:cNvPr id="10" name="Google Shape;297;p39 1">
              <a:extLst>
                <a:ext uri="{FF2B5EF4-FFF2-40B4-BE49-F238E27FC236}">
                  <a16:creationId xmlns:a16="http://schemas.microsoft.com/office/drawing/2014/main" id="{49C156CD-0F88-BE84-1D3F-8711E9ACD797}"/>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11" name="Google Shape;297;p39 2">
              <a:extLst>
                <a:ext uri="{FF2B5EF4-FFF2-40B4-BE49-F238E27FC236}">
                  <a16:creationId xmlns:a16="http://schemas.microsoft.com/office/drawing/2014/main" id="{884F0994-DB18-9F04-6BCC-3B1C5CC4A24F}"/>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12" name="矩形 11">
            <a:extLst>
              <a:ext uri="{FF2B5EF4-FFF2-40B4-BE49-F238E27FC236}">
                <a16:creationId xmlns:a16="http://schemas.microsoft.com/office/drawing/2014/main" id="{4A2C1087-F3CC-A3B7-0180-080A0AC00E40}"/>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20</a:t>
            </a:fld>
            <a:endParaRPr lang="zh-TW" altLang="en-US" sz="1200" b="1" dirty="0">
              <a:ln w="0"/>
              <a:solidFill>
                <a:srgbClr val="FFFFFF"/>
              </a:solidFill>
              <a:latin typeface="Montserrat" panose="00000500000000000000" pitchFamily="2" charset="0"/>
            </a:endParaRPr>
          </a:p>
        </p:txBody>
      </p:sp>
    </p:spTree>
    <p:extLst>
      <p:ext uri="{BB962C8B-B14F-4D97-AF65-F5344CB8AC3E}">
        <p14:creationId xmlns:p14="http://schemas.microsoft.com/office/powerpoint/2010/main" val="2558687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A20A7B-ECEA-8F09-B11C-5338CF4FF50B}"/>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1348117F-BBA5-0C40-01AF-0321FF63BAAC}"/>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a:extLst>
              <a:ext uri="{FF2B5EF4-FFF2-40B4-BE49-F238E27FC236}">
                <a16:creationId xmlns:a16="http://schemas.microsoft.com/office/drawing/2014/main" id="{71E57E1E-C851-B068-4E66-D679486BA942}"/>
              </a:ext>
            </a:extLst>
          </p:cNvPr>
          <p:cNvSpPr txBox="1">
            <a:spLocks/>
          </p:cNvSpPr>
          <p:nvPr/>
        </p:nvSpPr>
        <p:spPr>
          <a:xfrm>
            <a:off x="2" y="1"/>
            <a:ext cx="833485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defTabSz="914377">
              <a:buClr>
                <a:srgbClr val="000000"/>
              </a:buClr>
              <a:defRPr/>
            </a:pPr>
            <a:r>
              <a:rPr lang="en-US" altLang="zh-TW" b="0" dirty="0">
                <a:solidFill>
                  <a:srgbClr val="FFFFFF"/>
                </a:solidFill>
              </a:rPr>
              <a:t>Conclusion(1)</a:t>
            </a:r>
            <a:endParaRPr lang="zh-TW" altLang="en-US" b="0" dirty="0">
              <a:solidFill>
                <a:srgbClr val="FFFFFF"/>
              </a:solidFill>
            </a:endParaRPr>
          </a:p>
        </p:txBody>
      </p:sp>
      <p:grpSp>
        <p:nvGrpSpPr>
          <p:cNvPr id="8" name="群組 7">
            <a:extLst>
              <a:ext uri="{FF2B5EF4-FFF2-40B4-BE49-F238E27FC236}">
                <a16:creationId xmlns:a16="http://schemas.microsoft.com/office/drawing/2014/main" id="{7AF2858C-3C3F-8749-D3ED-695738809CBD}"/>
              </a:ext>
            </a:extLst>
          </p:cNvPr>
          <p:cNvGrpSpPr/>
          <p:nvPr/>
        </p:nvGrpSpPr>
        <p:grpSpPr>
          <a:xfrm>
            <a:off x="0" y="4902300"/>
            <a:ext cx="9144000" cy="241201"/>
            <a:chOff x="14866" y="4663715"/>
            <a:chExt cx="9129137" cy="241201"/>
          </a:xfrm>
        </p:grpSpPr>
        <p:sp>
          <p:nvSpPr>
            <p:cNvPr id="9" name="Google Shape;298;p39">
              <a:extLst>
                <a:ext uri="{FF2B5EF4-FFF2-40B4-BE49-F238E27FC236}">
                  <a16:creationId xmlns:a16="http://schemas.microsoft.com/office/drawing/2014/main" id="{BA2FB660-CE4E-10FB-5D11-9418E444333B}"/>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October , 17</a:t>
              </a:r>
            </a:p>
          </p:txBody>
        </p:sp>
        <p:sp>
          <p:nvSpPr>
            <p:cNvPr id="10" name="Google Shape;297;p39 1">
              <a:extLst>
                <a:ext uri="{FF2B5EF4-FFF2-40B4-BE49-F238E27FC236}">
                  <a16:creationId xmlns:a16="http://schemas.microsoft.com/office/drawing/2014/main" id="{24780597-294A-08BA-7346-A596145D299E}"/>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11" name="Google Shape;297;p39 2">
              <a:extLst>
                <a:ext uri="{FF2B5EF4-FFF2-40B4-BE49-F238E27FC236}">
                  <a16:creationId xmlns:a16="http://schemas.microsoft.com/office/drawing/2014/main" id="{907B90D6-66F1-0579-848B-412AC8097BA0}"/>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12" name="矩形 11">
            <a:extLst>
              <a:ext uri="{FF2B5EF4-FFF2-40B4-BE49-F238E27FC236}">
                <a16:creationId xmlns:a16="http://schemas.microsoft.com/office/drawing/2014/main" id="{83C529BE-78FD-19CC-B0AC-EA23B862A3EE}"/>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21</a:t>
            </a:fld>
            <a:endParaRPr lang="zh-TW" altLang="en-US" sz="1200" b="1" dirty="0">
              <a:ln w="0"/>
              <a:solidFill>
                <a:srgbClr val="FFFFFF"/>
              </a:solidFill>
              <a:latin typeface="Montserrat" panose="00000500000000000000" pitchFamily="2" charset="0"/>
            </a:endParaRPr>
          </a:p>
        </p:txBody>
      </p:sp>
      <p:pic>
        <p:nvPicPr>
          <p:cNvPr id="36" name="圖片 35" descr="\documentclass{article}&#10;\usepackage{amsmath}&#10;&#10;\usepackage[dvipsnames]{xcolor}&#10;\pagestyle{empty}&#10;\begin{document}&#10;\begin{itemize}&#10;  \item[\color{CadetBlue}{\fontsize{8}{10}\selectfont $\bullet$}] Training with all-zero codewords and encoded codewords, the result from training with all-zero codewords is more better.&#10;&#10;  \item[\color{CadetBlue}{\fontsize{8}{10}\selectfont $\bullet$}] When using all-zero codewords to train a model, the absence of variability in the input could make it easier for the model to identify noise and potential cycles or interference patterns.&#10;&#10;&#10;  \item[\color{CadetBlue}{\fontsize{8}{10}\selectfont $\bullet$}]  Using NNBP for soft decoding of BCH codes reduces the number of iterations and decreases complexity. It efficiently handles soft information, approaching correct decoding faster, and automates parameter learning to simplify the process.&#10;&#10;&#10;  \item[\color{CadetBlue}{\fontsize{8}{10}\selectfont $\bullet$}] Since NNBP has demonstrated advantages in HDPC, the next step is to explore its performance when applied to LDPC. It will be interesting to see how NNBP handles the structure and decoding challenges of LDPC codes.&#10;\end{itemize}&#10;\end{document}&#10;&#10;&#10;&#10;&#10;&#10;&#10;&#10;&#10;" title="IguanaTex Picture Display">
            <a:extLst>
              <a:ext uri="{FF2B5EF4-FFF2-40B4-BE49-F238E27FC236}">
                <a16:creationId xmlns:a16="http://schemas.microsoft.com/office/drawing/2014/main" id="{D0577E38-A152-349C-E150-800A4CBE73E3}"/>
              </a:ext>
            </a:extLst>
          </p:cNvPr>
          <p:cNvPicPr>
            <a:picLocks noChangeAspect="1"/>
          </p:cNvPicPr>
          <p:nvPr>
            <p:custDataLst>
              <p:tags r:id="rId1"/>
            </p:custDataLst>
          </p:nvPr>
        </p:nvPicPr>
        <p:blipFill>
          <a:blip r:embed="rId4"/>
          <a:stretch>
            <a:fillRect/>
          </a:stretch>
        </p:blipFill>
        <p:spPr>
          <a:xfrm>
            <a:off x="426856" y="743443"/>
            <a:ext cx="7481141" cy="3988112"/>
          </a:xfrm>
          <a:prstGeom prst="rect">
            <a:avLst/>
          </a:prstGeom>
        </p:spPr>
      </p:pic>
    </p:spTree>
    <p:extLst>
      <p:ext uri="{BB962C8B-B14F-4D97-AF65-F5344CB8AC3E}">
        <p14:creationId xmlns:p14="http://schemas.microsoft.com/office/powerpoint/2010/main" val="27939626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B34FA-479C-4DED-6542-3261E1728FF6}"/>
            </a:ext>
          </a:extLst>
        </p:cNvPr>
        <p:cNvGrpSpPr/>
        <p:nvPr/>
      </p:nvGrpSpPr>
      <p:grpSpPr>
        <a:xfrm>
          <a:off x="0" y="0"/>
          <a:ext cx="0" cy="0"/>
          <a:chOff x="0" y="0"/>
          <a:chExt cx="0" cy="0"/>
        </a:xfrm>
      </p:grpSpPr>
      <p:sp>
        <p:nvSpPr>
          <p:cNvPr id="10" name="矩形 9">
            <a:extLst>
              <a:ext uri="{FF2B5EF4-FFF2-40B4-BE49-F238E27FC236}">
                <a16:creationId xmlns:a16="http://schemas.microsoft.com/office/drawing/2014/main" id="{7BF041EC-3750-B6CE-E19F-D1BBDDCBBAD5}"/>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標題 1">
            <a:extLst>
              <a:ext uri="{FF2B5EF4-FFF2-40B4-BE49-F238E27FC236}">
                <a16:creationId xmlns:a16="http://schemas.microsoft.com/office/drawing/2014/main" id="{87CCEA5D-62AD-91F2-AF2F-8A73FB7C440E}"/>
              </a:ext>
            </a:extLst>
          </p:cNvPr>
          <p:cNvSpPr txBox="1">
            <a:spLocks/>
          </p:cNvSpPr>
          <p:nvPr/>
        </p:nvSpPr>
        <p:spPr>
          <a:xfrm>
            <a:off x="0" y="1"/>
            <a:ext cx="195303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en-US" altLang="zh-TW" dirty="0">
                <a:solidFill>
                  <a:schemeClr val="bg1"/>
                </a:solidFill>
              </a:rPr>
              <a:t>Outline</a:t>
            </a:r>
            <a:endParaRPr lang="zh-TW" altLang="en-US" dirty="0">
              <a:solidFill>
                <a:schemeClr val="bg1"/>
              </a:solidFill>
            </a:endParaRPr>
          </a:p>
        </p:txBody>
      </p:sp>
      <p:grpSp>
        <p:nvGrpSpPr>
          <p:cNvPr id="2" name="群組 1">
            <a:extLst>
              <a:ext uri="{FF2B5EF4-FFF2-40B4-BE49-F238E27FC236}">
                <a16:creationId xmlns:a16="http://schemas.microsoft.com/office/drawing/2014/main" id="{D8DF0D08-2D05-E153-B517-274B8469B0A8}"/>
              </a:ext>
            </a:extLst>
          </p:cNvPr>
          <p:cNvGrpSpPr/>
          <p:nvPr/>
        </p:nvGrpSpPr>
        <p:grpSpPr>
          <a:xfrm>
            <a:off x="0" y="4902300"/>
            <a:ext cx="9144000" cy="241201"/>
            <a:chOff x="14866" y="4663715"/>
            <a:chExt cx="9129137" cy="241201"/>
          </a:xfrm>
        </p:grpSpPr>
        <p:sp>
          <p:nvSpPr>
            <p:cNvPr id="3" name="Google Shape;298;p39">
              <a:extLst>
                <a:ext uri="{FF2B5EF4-FFF2-40B4-BE49-F238E27FC236}">
                  <a16:creationId xmlns:a16="http://schemas.microsoft.com/office/drawing/2014/main" id="{6661FD12-1DF7-8DD3-82C3-ADC0981417F8}"/>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October , 17</a:t>
              </a:r>
            </a:p>
          </p:txBody>
        </p:sp>
        <p:sp>
          <p:nvSpPr>
            <p:cNvPr id="5" name="Google Shape;297;p39 1">
              <a:extLst>
                <a:ext uri="{FF2B5EF4-FFF2-40B4-BE49-F238E27FC236}">
                  <a16:creationId xmlns:a16="http://schemas.microsoft.com/office/drawing/2014/main" id="{506EA299-9BF3-DB41-D413-2201523C0D8C}"/>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7" name="Google Shape;297;p39 2">
              <a:extLst>
                <a:ext uri="{FF2B5EF4-FFF2-40B4-BE49-F238E27FC236}">
                  <a16:creationId xmlns:a16="http://schemas.microsoft.com/office/drawing/2014/main" id="{EA96F314-B388-47A8-8B35-733072F6A28C}"/>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8" name="矩形 7">
            <a:extLst>
              <a:ext uri="{FF2B5EF4-FFF2-40B4-BE49-F238E27FC236}">
                <a16:creationId xmlns:a16="http://schemas.microsoft.com/office/drawing/2014/main" id="{EEC9BE3C-038A-127A-994F-882CA7D2D4FE}"/>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22</a:t>
            </a:fld>
            <a:endParaRPr lang="zh-TW" altLang="en-US" sz="1200" b="1" dirty="0">
              <a:ln w="0"/>
              <a:solidFill>
                <a:srgbClr val="FFFFFF"/>
              </a:solidFill>
              <a:latin typeface="Montserrat" panose="00000500000000000000" pitchFamily="2" charset="0"/>
            </a:endParaRPr>
          </a:p>
        </p:txBody>
      </p:sp>
      <p:pic>
        <p:nvPicPr>
          <p:cNvPr id="20" name="圖片 19" descr="\documentclass{article}&#10;\usepackage{amsmath}&#10;\usepackage[dvipsnames]{xcolor}&#10;\pagestyle{empty}&#10;&#10;\begin{document}&#10;&#10;\begin{itemize}&#10;  \item[\textcolor{lightgray}{\fontsize{10}{12}\selectfont $\bullet$}] \textcolor{lightgray}{Review}&#10;  \item[\textcolor{lightgray}{\fontsize{10}{12}\selectfont $\bullet$}] \textcolor{lightgray}{Introduction}&#10;  \item[\textcolor{lightgray}{\fontsize{10}{12}\selectfont $\bullet$}] \textcolor{lightgray}{NNBP decoding of BCH}&#10;  \item[\textcolor{MidnightBlue}{\fontsize{10}{12}\selectfont $\bullet$}] \textcolor{MidnightBlue}{\textbf{NNBP decoding of LDPC}}&#10;  \item[\textcolor{lightgray}{\fontsize{10}{12}\selectfont $\bullet$}] \textcolor{lightgray}{NNBP decoding of Hard Decision}&#10;  \item[\textcolor{lightgray}{\fontsize{10}{12}\selectfont $\bullet$}] \textcolor{lightgray}{NNBP decoding of LDPC without SNR}&#10;  \item[\textcolor{lightgray}{\fontsize{10}{12}\selectfont $\bullet$}] \textcolor{lightgray}{Future Research Directions}&#10;  \item[\textcolor{lightgray}{\fontsize{10}{12}\selectfont $\bullet$}] \textcolor{lightgray}{Reference}&#10;  &#10;\end{itemize}&#10;&#10;\end{document}&#10;" title="IguanaTex Picture Display">
            <a:extLst>
              <a:ext uri="{FF2B5EF4-FFF2-40B4-BE49-F238E27FC236}">
                <a16:creationId xmlns:a16="http://schemas.microsoft.com/office/drawing/2014/main" id="{15934E66-CE0C-0B3C-293C-21BE8524AAB8}"/>
              </a:ext>
            </a:extLst>
          </p:cNvPr>
          <p:cNvPicPr>
            <a:picLocks noChangeAspect="1"/>
          </p:cNvPicPr>
          <p:nvPr>
            <p:custDataLst>
              <p:tags r:id="rId1"/>
            </p:custDataLst>
          </p:nvPr>
        </p:nvPicPr>
        <p:blipFill>
          <a:blip r:embed="rId3"/>
          <a:stretch>
            <a:fillRect/>
          </a:stretch>
        </p:blipFill>
        <p:spPr>
          <a:xfrm>
            <a:off x="245692" y="942039"/>
            <a:ext cx="4650675" cy="3719627"/>
          </a:xfrm>
          <a:prstGeom prst="rect">
            <a:avLst/>
          </a:prstGeom>
        </p:spPr>
      </p:pic>
    </p:spTree>
    <p:extLst>
      <p:ext uri="{BB962C8B-B14F-4D97-AF65-F5344CB8AC3E}">
        <p14:creationId xmlns:p14="http://schemas.microsoft.com/office/powerpoint/2010/main" val="13362322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3CFBDB-D6FE-8925-5AA5-E53FC632798E}"/>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213DFEBC-A868-D55E-3A39-1B5B5C3BF5FE}"/>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a:extLst>
              <a:ext uri="{FF2B5EF4-FFF2-40B4-BE49-F238E27FC236}">
                <a16:creationId xmlns:a16="http://schemas.microsoft.com/office/drawing/2014/main" id="{B4418D0C-8EEB-160A-D7B3-1D5B5407124F}"/>
              </a:ext>
            </a:extLst>
          </p:cNvPr>
          <p:cNvSpPr txBox="1">
            <a:spLocks/>
          </p:cNvSpPr>
          <p:nvPr/>
        </p:nvSpPr>
        <p:spPr>
          <a:xfrm>
            <a:off x="2" y="1"/>
            <a:ext cx="833485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a:buClr>
                <a:srgbClr val="000000"/>
              </a:buClr>
              <a:defRPr/>
            </a:pPr>
            <a:r>
              <a:rPr lang="en-US" altLang="zh-TW" b="0" dirty="0">
                <a:solidFill>
                  <a:schemeClr val="bg1"/>
                </a:solidFill>
              </a:rPr>
              <a:t>NNBP Decoding of LDPC (96,48)</a:t>
            </a:r>
            <a:endParaRPr lang="zh-TW" altLang="en-US" b="0" dirty="0">
              <a:solidFill>
                <a:schemeClr val="bg1"/>
              </a:solidFill>
            </a:endParaRPr>
          </a:p>
          <a:p>
            <a:pPr defTabSz="914377">
              <a:buClr>
                <a:srgbClr val="000000"/>
              </a:buClr>
              <a:defRPr/>
            </a:pPr>
            <a:endParaRPr lang="zh-TW" altLang="en-US" b="0" dirty="0">
              <a:solidFill>
                <a:srgbClr val="FFFFFF"/>
              </a:solidFill>
            </a:endParaRPr>
          </a:p>
        </p:txBody>
      </p:sp>
      <p:grpSp>
        <p:nvGrpSpPr>
          <p:cNvPr id="3" name="群組 2">
            <a:extLst>
              <a:ext uri="{FF2B5EF4-FFF2-40B4-BE49-F238E27FC236}">
                <a16:creationId xmlns:a16="http://schemas.microsoft.com/office/drawing/2014/main" id="{E4B44C02-59EE-1A4D-CB16-A464E6CDECB1}"/>
              </a:ext>
            </a:extLst>
          </p:cNvPr>
          <p:cNvGrpSpPr/>
          <p:nvPr/>
        </p:nvGrpSpPr>
        <p:grpSpPr>
          <a:xfrm>
            <a:off x="0" y="4902300"/>
            <a:ext cx="9144000" cy="241201"/>
            <a:chOff x="14866" y="4663715"/>
            <a:chExt cx="9129137" cy="241201"/>
          </a:xfrm>
        </p:grpSpPr>
        <p:sp>
          <p:nvSpPr>
            <p:cNvPr id="5" name="Google Shape;298;p39">
              <a:extLst>
                <a:ext uri="{FF2B5EF4-FFF2-40B4-BE49-F238E27FC236}">
                  <a16:creationId xmlns:a16="http://schemas.microsoft.com/office/drawing/2014/main" id="{3E30B1A4-516D-1255-9A54-6D14EDB79072}"/>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October , 17</a:t>
              </a:r>
            </a:p>
          </p:txBody>
        </p:sp>
        <p:sp>
          <p:nvSpPr>
            <p:cNvPr id="7" name="Google Shape;297;p39 1">
              <a:extLst>
                <a:ext uri="{FF2B5EF4-FFF2-40B4-BE49-F238E27FC236}">
                  <a16:creationId xmlns:a16="http://schemas.microsoft.com/office/drawing/2014/main" id="{E0514193-39A5-A146-2917-D34EAF4CB769}"/>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8" name="Google Shape;297;p39 2">
              <a:extLst>
                <a:ext uri="{FF2B5EF4-FFF2-40B4-BE49-F238E27FC236}">
                  <a16:creationId xmlns:a16="http://schemas.microsoft.com/office/drawing/2014/main" id="{BF9246F8-D3D7-3A23-97D4-28E7744068D3}"/>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9" name="矩形 8">
            <a:extLst>
              <a:ext uri="{FF2B5EF4-FFF2-40B4-BE49-F238E27FC236}">
                <a16:creationId xmlns:a16="http://schemas.microsoft.com/office/drawing/2014/main" id="{2CAE90F5-9FC5-9E5F-829B-50C442DECE66}"/>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23</a:t>
            </a:fld>
            <a:endParaRPr lang="zh-TW" altLang="en-US" sz="1200" b="1" dirty="0">
              <a:ln w="0"/>
              <a:solidFill>
                <a:srgbClr val="FFFFFF"/>
              </a:solidFill>
              <a:latin typeface="Montserrat" panose="00000500000000000000" pitchFamily="2" charset="0"/>
            </a:endParaRPr>
          </a:p>
        </p:txBody>
      </p:sp>
      <p:pic>
        <p:nvPicPr>
          <p:cNvPr id="10" name="圖片 9" descr="\documentclass{article}&#10;\usepackage{amsmath}&#10;\pagestyle{empty}&#10;\begin{document}&#10;&#10;Model Information : &#10;&#10;&#10;\end{document}" title="IguanaTex Picture Display">
            <a:extLst>
              <a:ext uri="{FF2B5EF4-FFF2-40B4-BE49-F238E27FC236}">
                <a16:creationId xmlns:a16="http://schemas.microsoft.com/office/drawing/2014/main" id="{62075FD0-635D-5A52-B77D-6791ED401DEC}"/>
              </a:ext>
            </a:extLst>
          </p:cNvPr>
          <p:cNvPicPr>
            <a:picLocks noChangeAspect="1"/>
          </p:cNvPicPr>
          <p:nvPr>
            <p:custDataLst>
              <p:tags r:id="rId1"/>
            </p:custDataLst>
          </p:nvPr>
        </p:nvPicPr>
        <p:blipFill>
          <a:blip r:embed="rId5"/>
          <a:stretch>
            <a:fillRect/>
          </a:stretch>
        </p:blipFill>
        <p:spPr>
          <a:xfrm>
            <a:off x="190813" y="1236469"/>
            <a:ext cx="1984457" cy="163200"/>
          </a:xfrm>
          <a:prstGeom prst="rect">
            <a:avLst/>
          </a:prstGeom>
        </p:spPr>
      </p:pic>
      <p:pic>
        <p:nvPicPr>
          <p:cNvPr id="19" name="圖片 18" descr="\documentclass{article}&#10;\usepackage{amsmath}&#10;\usepackage{xcolor}&#10;\pagestyle{empty}&#10;&#10;\begin{document}&#10;&#10;\begin{tabular}{|c|c|}&#10;\hline &#10;\textbf{Model} &amp; BP with 5 iteration = 10 layer Neural Network \\ \hline&#10;\textbf{Parity check matrix} &amp; LDPC (96,48), girth=6 \\ &#10;\hline&#10;\textbf{Training data set} &amp; SNR:3$\sim$4.5dB (step=0.1, \textcolor{red}{Zero CodeWord}) \\ &#10;\hline&#10;\textbf{Training data format} &amp; Log-Likelihood Ratio (LLR) \\&#10;\hline&#10;\textbf{Loss Function} &amp; Mutiloss (BCE Loss) \\ &#10;\hline&#10;\textbf{Optimizer} &amp; RMSprop\\ &#10;\hline&#10;\textbf{Learning ratio} &amp; 0.001 \\ &#10;\hline&#10;\end{tabular}&#10;&#10;&#10;&#10;\end{document}" title="IguanaTex Picture Display">
            <a:extLst>
              <a:ext uri="{FF2B5EF4-FFF2-40B4-BE49-F238E27FC236}">
                <a16:creationId xmlns:a16="http://schemas.microsoft.com/office/drawing/2014/main" id="{1C798BB5-0997-08EA-85C3-6716399670CD}"/>
              </a:ext>
            </a:extLst>
          </p:cNvPr>
          <p:cNvPicPr>
            <a:picLocks noChangeAspect="1"/>
          </p:cNvPicPr>
          <p:nvPr>
            <p:custDataLst>
              <p:tags r:id="rId2"/>
            </p:custDataLst>
          </p:nvPr>
        </p:nvPicPr>
        <p:blipFill>
          <a:blip r:embed="rId6"/>
          <a:stretch>
            <a:fillRect/>
          </a:stretch>
        </p:blipFill>
        <p:spPr>
          <a:xfrm>
            <a:off x="912513" y="1771318"/>
            <a:ext cx="7667657" cy="1985824"/>
          </a:xfrm>
          <a:prstGeom prst="rect">
            <a:avLst/>
          </a:prstGeom>
        </p:spPr>
      </p:pic>
    </p:spTree>
    <p:extLst>
      <p:ext uri="{BB962C8B-B14F-4D97-AF65-F5344CB8AC3E}">
        <p14:creationId xmlns:p14="http://schemas.microsoft.com/office/powerpoint/2010/main" val="4973763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2D6EE0-8766-2104-6EDA-5AD3E957065B}"/>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7B00E4B0-C95F-44B6-CA35-9BA16E6F92DA}"/>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7">
              <a:defRPr/>
            </a:pPr>
            <a:endParaRPr lang="zh-TW" altLang="en-US">
              <a:solidFill>
                <a:srgbClr val="FFFFFF"/>
              </a:solidFill>
              <a:latin typeface="Arial"/>
              <a:ea typeface="新細明體" panose="02020500000000000000" pitchFamily="18" charset="-120"/>
            </a:endParaRPr>
          </a:p>
        </p:txBody>
      </p:sp>
      <p:sp>
        <p:nvSpPr>
          <p:cNvPr id="6" name="標題 1">
            <a:extLst>
              <a:ext uri="{FF2B5EF4-FFF2-40B4-BE49-F238E27FC236}">
                <a16:creationId xmlns:a16="http://schemas.microsoft.com/office/drawing/2014/main" id="{7FE06477-B8F5-FDF4-2371-A6E4A20FF107}"/>
              </a:ext>
            </a:extLst>
          </p:cNvPr>
          <p:cNvSpPr txBox="1">
            <a:spLocks/>
          </p:cNvSpPr>
          <p:nvPr/>
        </p:nvSpPr>
        <p:spPr>
          <a:xfrm>
            <a:off x="2" y="1"/>
            <a:ext cx="833485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defTabSz="914377">
              <a:buClr>
                <a:srgbClr val="000000"/>
              </a:buClr>
              <a:defRPr/>
            </a:pPr>
            <a:r>
              <a:rPr lang="en-US" altLang="zh-TW" b="0" dirty="0">
                <a:solidFill>
                  <a:srgbClr val="FFFFFF"/>
                </a:solidFill>
              </a:rPr>
              <a:t>Simulation</a:t>
            </a:r>
            <a:endParaRPr lang="zh-TW" altLang="en-US" b="0" dirty="0">
              <a:solidFill>
                <a:srgbClr val="FFFFFF"/>
              </a:solidFill>
            </a:endParaRPr>
          </a:p>
        </p:txBody>
      </p:sp>
      <p:pic>
        <p:nvPicPr>
          <p:cNvPr id="11" name="圖片 10" descr="\documentclass{article}&#10;\usepackage{amsmath}&#10;\pagestyle{empty}&#10;\begin{document}&#10;&#10;\noindent To compare with the conventional BP (CBP) algorithm using different numbers of iterations.&#10;&#10;&#10;&#10;&#10;&#10;&#10;&#10;&#10;&#10;\end{document}" title="IguanaTex Picture Display">
            <a:extLst>
              <a:ext uri="{FF2B5EF4-FFF2-40B4-BE49-F238E27FC236}">
                <a16:creationId xmlns:a16="http://schemas.microsoft.com/office/drawing/2014/main" id="{C1E9AB6A-C561-D46C-C149-4BDE85D36C85}"/>
              </a:ext>
            </a:extLst>
          </p:cNvPr>
          <p:cNvPicPr>
            <a:picLocks noChangeAspect="1"/>
          </p:cNvPicPr>
          <p:nvPr>
            <p:custDataLst>
              <p:tags r:id="rId1"/>
            </p:custDataLst>
          </p:nvPr>
        </p:nvPicPr>
        <p:blipFill>
          <a:blip r:embed="rId4"/>
          <a:stretch>
            <a:fillRect/>
          </a:stretch>
        </p:blipFill>
        <p:spPr>
          <a:xfrm>
            <a:off x="339496" y="812225"/>
            <a:ext cx="7841831" cy="447086"/>
          </a:xfrm>
          <a:prstGeom prst="rect">
            <a:avLst/>
          </a:prstGeom>
        </p:spPr>
      </p:pic>
      <p:grpSp>
        <p:nvGrpSpPr>
          <p:cNvPr id="2" name="群組 1">
            <a:extLst>
              <a:ext uri="{FF2B5EF4-FFF2-40B4-BE49-F238E27FC236}">
                <a16:creationId xmlns:a16="http://schemas.microsoft.com/office/drawing/2014/main" id="{5BC0D5A8-37AA-3EA5-4D7A-CB0FBAAED2CA}"/>
              </a:ext>
            </a:extLst>
          </p:cNvPr>
          <p:cNvGrpSpPr/>
          <p:nvPr/>
        </p:nvGrpSpPr>
        <p:grpSpPr>
          <a:xfrm>
            <a:off x="0" y="4902300"/>
            <a:ext cx="9144000" cy="241201"/>
            <a:chOff x="14866" y="4663715"/>
            <a:chExt cx="9129137" cy="241201"/>
          </a:xfrm>
        </p:grpSpPr>
        <p:sp>
          <p:nvSpPr>
            <p:cNvPr id="3" name="Google Shape;298;p39">
              <a:extLst>
                <a:ext uri="{FF2B5EF4-FFF2-40B4-BE49-F238E27FC236}">
                  <a16:creationId xmlns:a16="http://schemas.microsoft.com/office/drawing/2014/main" id="{A57E5341-B1AF-89D1-A5DF-7A1B85F6ABB2}"/>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October , 17</a:t>
              </a:r>
            </a:p>
          </p:txBody>
        </p:sp>
        <p:sp>
          <p:nvSpPr>
            <p:cNvPr id="5" name="Google Shape;297;p39 1">
              <a:extLst>
                <a:ext uri="{FF2B5EF4-FFF2-40B4-BE49-F238E27FC236}">
                  <a16:creationId xmlns:a16="http://schemas.microsoft.com/office/drawing/2014/main" id="{AEDA7F72-0AEC-8FCD-8309-A8E860B93553}"/>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7" name="Google Shape;297;p39 2">
              <a:extLst>
                <a:ext uri="{FF2B5EF4-FFF2-40B4-BE49-F238E27FC236}">
                  <a16:creationId xmlns:a16="http://schemas.microsoft.com/office/drawing/2014/main" id="{95AC891F-81B5-C6C6-F429-789086E1FBE1}"/>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8" name="矩形 7">
            <a:extLst>
              <a:ext uri="{FF2B5EF4-FFF2-40B4-BE49-F238E27FC236}">
                <a16:creationId xmlns:a16="http://schemas.microsoft.com/office/drawing/2014/main" id="{02E4F4FF-7165-A888-1531-597DB5E33B66}"/>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24</a:t>
            </a:fld>
            <a:endParaRPr lang="zh-TW" altLang="en-US" sz="1200" b="1" dirty="0">
              <a:ln w="0"/>
              <a:solidFill>
                <a:srgbClr val="FFFFFF"/>
              </a:solidFill>
              <a:latin typeface="Montserrat" panose="00000500000000000000" pitchFamily="2" charset="0"/>
            </a:endParaRPr>
          </a:p>
        </p:txBody>
      </p:sp>
      <p:pic>
        <p:nvPicPr>
          <p:cNvPr id="10" name="圖片 9" descr="一張含有 文字, 螢幕擷取畫面, 行, 圖表 的圖片&#10;&#10;自動產生的描述">
            <a:extLst>
              <a:ext uri="{FF2B5EF4-FFF2-40B4-BE49-F238E27FC236}">
                <a16:creationId xmlns:a16="http://schemas.microsoft.com/office/drawing/2014/main" id="{6A7A8CC5-4301-B4EA-ECA3-D7D7C556C109}"/>
              </a:ext>
            </a:extLst>
          </p:cNvPr>
          <p:cNvPicPr>
            <a:picLocks noChangeAspect="1"/>
          </p:cNvPicPr>
          <p:nvPr/>
        </p:nvPicPr>
        <p:blipFill>
          <a:blip r:embed="rId5"/>
          <a:srcRect l="1397" r="5902"/>
          <a:stretch/>
        </p:blipFill>
        <p:spPr>
          <a:xfrm>
            <a:off x="451922" y="1555745"/>
            <a:ext cx="3880095" cy="3139200"/>
          </a:xfrm>
          <a:prstGeom prst="rect">
            <a:avLst/>
          </a:prstGeom>
        </p:spPr>
      </p:pic>
      <p:pic>
        <p:nvPicPr>
          <p:cNvPr id="12" name="圖片 11" descr="一張含有 文字, 螢幕擷取畫面, 行, 圖表 的圖片&#10;&#10;自動產生的描述">
            <a:extLst>
              <a:ext uri="{FF2B5EF4-FFF2-40B4-BE49-F238E27FC236}">
                <a16:creationId xmlns:a16="http://schemas.microsoft.com/office/drawing/2014/main" id="{BEC4F113-0A27-4008-3C13-48A68CECC2C8}"/>
              </a:ext>
            </a:extLst>
          </p:cNvPr>
          <p:cNvPicPr>
            <a:picLocks noChangeAspect="1"/>
          </p:cNvPicPr>
          <p:nvPr/>
        </p:nvPicPr>
        <p:blipFill>
          <a:blip r:embed="rId6"/>
          <a:srcRect l="1923" r="6453"/>
          <a:stretch/>
        </p:blipFill>
        <p:spPr>
          <a:xfrm>
            <a:off x="4714409" y="1555319"/>
            <a:ext cx="3835521" cy="3139627"/>
          </a:xfrm>
          <a:prstGeom prst="rect">
            <a:avLst/>
          </a:prstGeom>
        </p:spPr>
      </p:pic>
    </p:spTree>
    <p:extLst>
      <p:ext uri="{BB962C8B-B14F-4D97-AF65-F5344CB8AC3E}">
        <p14:creationId xmlns:p14="http://schemas.microsoft.com/office/powerpoint/2010/main" val="3054071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D1493-7151-52A5-63B2-F27B40952D2F}"/>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05E55464-3F7B-0413-7C4A-5D8F6513F85C}"/>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a:extLst>
              <a:ext uri="{FF2B5EF4-FFF2-40B4-BE49-F238E27FC236}">
                <a16:creationId xmlns:a16="http://schemas.microsoft.com/office/drawing/2014/main" id="{6AC43CB1-677A-64E4-286D-B96BB30EF0B2}"/>
              </a:ext>
            </a:extLst>
          </p:cNvPr>
          <p:cNvSpPr txBox="1">
            <a:spLocks/>
          </p:cNvSpPr>
          <p:nvPr/>
        </p:nvSpPr>
        <p:spPr>
          <a:xfrm>
            <a:off x="2" y="1"/>
            <a:ext cx="833485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defTabSz="914377">
              <a:buClr>
                <a:srgbClr val="000000"/>
              </a:buClr>
              <a:defRPr/>
            </a:pPr>
            <a:r>
              <a:rPr lang="en-US" altLang="zh-TW" b="0" dirty="0">
                <a:solidFill>
                  <a:srgbClr val="FFFFFF"/>
                </a:solidFill>
              </a:rPr>
              <a:t>Simulation</a:t>
            </a:r>
            <a:endParaRPr lang="zh-TW" altLang="en-US" b="0" dirty="0">
              <a:solidFill>
                <a:srgbClr val="FFFFFF"/>
              </a:solidFill>
            </a:endParaRPr>
          </a:p>
        </p:txBody>
      </p:sp>
      <p:pic>
        <p:nvPicPr>
          <p:cNvPr id="14" name="圖片 13" descr="\documentclass{article}&#10;\usepackage{amsmath}&#10;\pagestyle{empty}&#10;\begin{document}&#10;&#10;weights histogram for the each iteration.&#10;&#10;&#10;\end{document}" title="IguanaTex Picture Display">
            <a:extLst>
              <a:ext uri="{FF2B5EF4-FFF2-40B4-BE49-F238E27FC236}">
                <a16:creationId xmlns:a16="http://schemas.microsoft.com/office/drawing/2014/main" id="{3DAED787-733E-BCB4-2EF4-57D678A08C6C}"/>
              </a:ext>
            </a:extLst>
          </p:cNvPr>
          <p:cNvPicPr>
            <a:picLocks noChangeAspect="1"/>
          </p:cNvPicPr>
          <p:nvPr>
            <p:custDataLst>
              <p:tags r:id="rId1"/>
            </p:custDataLst>
          </p:nvPr>
        </p:nvPicPr>
        <p:blipFill>
          <a:blip r:embed="rId4"/>
          <a:stretch>
            <a:fillRect/>
          </a:stretch>
        </p:blipFill>
        <p:spPr>
          <a:xfrm>
            <a:off x="328906" y="760548"/>
            <a:ext cx="4018287" cy="207087"/>
          </a:xfrm>
          <a:prstGeom prst="rect">
            <a:avLst/>
          </a:prstGeom>
        </p:spPr>
      </p:pic>
      <p:grpSp>
        <p:nvGrpSpPr>
          <p:cNvPr id="8" name="群組 7">
            <a:extLst>
              <a:ext uri="{FF2B5EF4-FFF2-40B4-BE49-F238E27FC236}">
                <a16:creationId xmlns:a16="http://schemas.microsoft.com/office/drawing/2014/main" id="{EC8644A8-2CF6-8A83-674B-428360B71C8B}"/>
              </a:ext>
            </a:extLst>
          </p:cNvPr>
          <p:cNvGrpSpPr/>
          <p:nvPr/>
        </p:nvGrpSpPr>
        <p:grpSpPr>
          <a:xfrm>
            <a:off x="0" y="4902300"/>
            <a:ext cx="9144000" cy="241201"/>
            <a:chOff x="14866" y="4663715"/>
            <a:chExt cx="9129137" cy="241201"/>
          </a:xfrm>
        </p:grpSpPr>
        <p:sp>
          <p:nvSpPr>
            <p:cNvPr id="9" name="Google Shape;298;p39">
              <a:extLst>
                <a:ext uri="{FF2B5EF4-FFF2-40B4-BE49-F238E27FC236}">
                  <a16:creationId xmlns:a16="http://schemas.microsoft.com/office/drawing/2014/main" id="{9D9A1E5D-7F13-3843-76EC-233EFF325B2F}"/>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October , 17</a:t>
              </a:r>
            </a:p>
          </p:txBody>
        </p:sp>
        <p:sp>
          <p:nvSpPr>
            <p:cNvPr id="10" name="Google Shape;297;p39 1">
              <a:extLst>
                <a:ext uri="{FF2B5EF4-FFF2-40B4-BE49-F238E27FC236}">
                  <a16:creationId xmlns:a16="http://schemas.microsoft.com/office/drawing/2014/main" id="{C7EB14E6-8F0E-9CAE-A9B3-FF8993B6F1D2}"/>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11" name="Google Shape;297;p39 2">
              <a:extLst>
                <a:ext uri="{FF2B5EF4-FFF2-40B4-BE49-F238E27FC236}">
                  <a16:creationId xmlns:a16="http://schemas.microsoft.com/office/drawing/2014/main" id="{D2F0E11B-D70E-DA65-42CE-DCD5044AB867}"/>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12" name="矩形 11">
            <a:extLst>
              <a:ext uri="{FF2B5EF4-FFF2-40B4-BE49-F238E27FC236}">
                <a16:creationId xmlns:a16="http://schemas.microsoft.com/office/drawing/2014/main" id="{FDB2F7A9-BD96-DE0D-98CF-8F158E0B8735}"/>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25</a:t>
            </a:fld>
            <a:endParaRPr lang="zh-TW" altLang="en-US" sz="1200" b="1" dirty="0">
              <a:ln w="0"/>
              <a:solidFill>
                <a:srgbClr val="FFFFFF"/>
              </a:solidFill>
              <a:latin typeface="Montserrat" panose="00000500000000000000" pitchFamily="2" charset="0"/>
            </a:endParaRPr>
          </a:p>
        </p:txBody>
      </p:sp>
      <p:pic>
        <p:nvPicPr>
          <p:cNvPr id="13" name="圖片 12" descr="一張含有 文字, 圖表, 螢幕擷取畫面 的圖片&#10;&#10;自動產生的描述">
            <a:extLst>
              <a:ext uri="{FF2B5EF4-FFF2-40B4-BE49-F238E27FC236}">
                <a16:creationId xmlns:a16="http://schemas.microsoft.com/office/drawing/2014/main" id="{5DFF1882-C550-073A-F269-3DE017E90458}"/>
              </a:ext>
            </a:extLst>
          </p:cNvPr>
          <p:cNvPicPr>
            <a:picLocks noChangeAspect="1"/>
          </p:cNvPicPr>
          <p:nvPr/>
        </p:nvPicPr>
        <p:blipFill>
          <a:blip r:embed="rId5"/>
          <a:stretch>
            <a:fillRect/>
          </a:stretch>
        </p:blipFill>
        <p:spPr>
          <a:xfrm>
            <a:off x="2082063" y="1169751"/>
            <a:ext cx="4976735" cy="3732551"/>
          </a:xfrm>
          <a:prstGeom prst="rect">
            <a:avLst/>
          </a:prstGeom>
        </p:spPr>
      </p:pic>
    </p:spTree>
    <p:extLst>
      <p:ext uri="{BB962C8B-B14F-4D97-AF65-F5344CB8AC3E}">
        <p14:creationId xmlns:p14="http://schemas.microsoft.com/office/powerpoint/2010/main" val="54057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537C34-2C48-4E1B-1D74-657E75295053}"/>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D1DDC252-6E1A-72F4-3145-D5712F361DB2}"/>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a:extLst>
              <a:ext uri="{FF2B5EF4-FFF2-40B4-BE49-F238E27FC236}">
                <a16:creationId xmlns:a16="http://schemas.microsoft.com/office/drawing/2014/main" id="{03EF370B-C114-A201-DD1D-598B74C836E3}"/>
              </a:ext>
            </a:extLst>
          </p:cNvPr>
          <p:cNvSpPr txBox="1">
            <a:spLocks/>
          </p:cNvSpPr>
          <p:nvPr/>
        </p:nvSpPr>
        <p:spPr>
          <a:xfrm>
            <a:off x="2" y="1"/>
            <a:ext cx="833485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defTabSz="914377">
              <a:buClr>
                <a:srgbClr val="000000"/>
              </a:buClr>
              <a:defRPr/>
            </a:pPr>
            <a:r>
              <a:rPr lang="en-US" altLang="zh-TW" b="0" dirty="0">
                <a:solidFill>
                  <a:srgbClr val="FFFFFF"/>
                </a:solidFill>
              </a:rPr>
              <a:t>Simulation</a:t>
            </a:r>
            <a:endParaRPr lang="zh-TW" altLang="en-US" b="0" dirty="0">
              <a:solidFill>
                <a:srgbClr val="FFFFFF"/>
              </a:solidFill>
            </a:endParaRPr>
          </a:p>
        </p:txBody>
      </p:sp>
      <p:grpSp>
        <p:nvGrpSpPr>
          <p:cNvPr id="2" name="群組 1">
            <a:extLst>
              <a:ext uri="{FF2B5EF4-FFF2-40B4-BE49-F238E27FC236}">
                <a16:creationId xmlns:a16="http://schemas.microsoft.com/office/drawing/2014/main" id="{1C3C165D-C9DB-42C9-79F7-0DB809E77D9C}"/>
              </a:ext>
            </a:extLst>
          </p:cNvPr>
          <p:cNvGrpSpPr/>
          <p:nvPr/>
        </p:nvGrpSpPr>
        <p:grpSpPr>
          <a:xfrm>
            <a:off x="0" y="4902300"/>
            <a:ext cx="9144000" cy="241201"/>
            <a:chOff x="14866" y="4663715"/>
            <a:chExt cx="9129137" cy="241201"/>
          </a:xfrm>
        </p:grpSpPr>
        <p:sp>
          <p:nvSpPr>
            <p:cNvPr id="5" name="Google Shape;298;p39">
              <a:extLst>
                <a:ext uri="{FF2B5EF4-FFF2-40B4-BE49-F238E27FC236}">
                  <a16:creationId xmlns:a16="http://schemas.microsoft.com/office/drawing/2014/main" id="{16099AA7-2E5C-27E2-019D-5EA34CA1BD70}"/>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October , 17</a:t>
              </a:r>
            </a:p>
          </p:txBody>
        </p:sp>
        <p:sp>
          <p:nvSpPr>
            <p:cNvPr id="8" name="Google Shape;297;p39 1">
              <a:extLst>
                <a:ext uri="{FF2B5EF4-FFF2-40B4-BE49-F238E27FC236}">
                  <a16:creationId xmlns:a16="http://schemas.microsoft.com/office/drawing/2014/main" id="{326ECAB4-359E-0DBB-5B46-E1D81F055490}"/>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9" name="Google Shape;297;p39 2">
              <a:extLst>
                <a:ext uri="{FF2B5EF4-FFF2-40B4-BE49-F238E27FC236}">
                  <a16:creationId xmlns:a16="http://schemas.microsoft.com/office/drawing/2014/main" id="{89E87572-2654-2184-895E-3327380E6588}"/>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10" name="矩形 9">
            <a:extLst>
              <a:ext uri="{FF2B5EF4-FFF2-40B4-BE49-F238E27FC236}">
                <a16:creationId xmlns:a16="http://schemas.microsoft.com/office/drawing/2014/main" id="{16A923C6-577D-676B-C175-A2B73DD1B63C}"/>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26</a:t>
            </a:fld>
            <a:endParaRPr lang="zh-TW" altLang="en-US" sz="1200" b="1" dirty="0">
              <a:ln w="0"/>
              <a:solidFill>
                <a:srgbClr val="FFFFFF"/>
              </a:solidFill>
              <a:latin typeface="Montserrat" panose="00000500000000000000" pitchFamily="2" charset="0"/>
            </a:endParaRPr>
          </a:p>
        </p:txBody>
      </p:sp>
      <p:pic>
        <p:nvPicPr>
          <p:cNvPr id="7" name="圖片 6" descr="一張含有 文字, 螢幕擷取畫面, 行, 圖表 的圖片&#10;&#10;自動產生的描述">
            <a:extLst>
              <a:ext uri="{FF2B5EF4-FFF2-40B4-BE49-F238E27FC236}">
                <a16:creationId xmlns:a16="http://schemas.microsoft.com/office/drawing/2014/main" id="{35E94E2E-4CC4-BF57-385B-A0CB7B83EC6A}"/>
              </a:ext>
            </a:extLst>
          </p:cNvPr>
          <p:cNvPicPr>
            <a:picLocks noChangeAspect="1"/>
          </p:cNvPicPr>
          <p:nvPr/>
        </p:nvPicPr>
        <p:blipFill>
          <a:blip r:embed="rId4"/>
          <a:stretch>
            <a:fillRect/>
          </a:stretch>
        </p:blipFill>
        <p:spPr>
          <a:xfrm>
            <a:off x="424157" y="1499621"/>
            <a:ext cx="4251635" cy="3188725"/>
          </a:xfrm>
          <a:prstGeom prst="rect">
            <a:avLst/>
          </a:prstGeom>
        </p:spPr>
      </p:pic>
      <p:pic>
        <p:nvPicPr>
          <p:cNvPr id="12" name="圖片 11" descr="一張含有 文字, 行, 圖表, 螢幕擷取畫面 的圖片&#10;&#10;自動產生的描述">
            <a:extLst>
              <a:ext uri="{FF2B5EF4-FFF2-40B4-BE49-F238E27FC236}">
                <a16:creationId xmlns:a16="http://schemas.microsoft.com/office/drawing/2014/main" id="{8D4A606C-17D4-E9CC-B017-E909287058D0}"/>
              </a:ext>
            </a:extLst>
          </p:cNvPr>
          <p:cNvPicPr>
            <a:picLocks noChangeAspect="1"/>
          </p:cNvPicPr>
          <p:nvPr/>
        </p:nvPicPr>
        <p:blipFill>
          <a:blip r:embed="rId5"/>
          <a:stretch>
            <a:fillRect/>
          </a:stretch>
        </p:blipFill>
        <p:spPr>
          <a:xfrm>
            <a:off x="4469033" y="1500893"/>
            <a:ext cx="4251635" cy="3188725"/>
          </a:xfrm>
          <a:prstGeom prst="rect">
            <a:avLst/>
          </a:prstGeom>
        </p:spPr>
      </p:pic>
      <p:pic>
        <p:nvPicPr>
          <p:cNvPr id="13" name="圖片 12" descr="\documentclass{article}&#10;\usepackage{amsmath}&#10;\pagestyle{empty}&#10;\begin{document}&#10;&#10;\noindent Comparison of the original model's performance and the performance after quantization.&#10;&#10;&#10;&#10;&#10;&#10;&#10;&#10;&#10;&#10;\end{document}" title="IguanaTex Picture Display">
            <a:extLst>
              <a:ext uri="{FF2B5EF4-FFF2-40B4-BE49-F238E27FC236}">
                <a16:creationId xmlns:a16="http://schemas.microsoft.com/office/drawing/2014/main" id="{3FFC19E7-6A2A-DBB7-870B-59FCFB9F993C}"/>
              </a:ext>
            </a:extLst>
          </p:cNvPr>
          <p:cNvPicPr>
            <a:picLocks noChangeAspect="1"/>
          </p:cNvPicPr>
          <p:nvPr>
            <p:custDataLst>
              <p:tags r:id="rId1"/>
            </p:custDataLst>
          </p:nvPr>
        </p:nvPicPr>
        <p:blipFill>
          <a:blip r:embed="rId6"/>
          <a:stretch>
            <a:fillRect/>
          </a:stretch>
        </p:blipFill>
        <p:spPr>
          <a:xfrm>
            <a:off x="339495" y="812227"/>
            <a:ext cx="7843203" cy="477257"/>
          </a:xfrm>
          <a:prstGeom prst="rect">
            <a:avLst/>
          </a:prstGeom>
        </p:spPr>
      </p:pic>
    </p:spTree>
    <p:extLst>
      <p:ext uri="{BB962C8B-B14F-4D97-AF65-F5344CB8AC3E}">
        <p14:creationId xmlns:p14="http://schemas.microsoft.com/office/powerpoint/2010/main" val="1674350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B8337-C03C-FEA8-0606-1299B87A3831}"/>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900FCBE8-527D-BDD6-9698-A093D6C94CA0}"/>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a:extLst>
              <a:ext uri="{FF2B5EF4-FFF2-40B4-BE49-F238E27FC236}">
                <a16:creationId xmlns:a16="http://schemas.microsoft.com/office/drawing/2014/main" id="{5F6D4849-E8F9-A61B-7DEE-DBDFCB214095}"/>
              </a:ext>
            </a:extLst>
          </p:cNvPr>
          <p:cNvSpPr txBox="1">
            <a:spLocks/>
          </p:cNvSpPr>
          <p:nvPr/>
        </p:nvSpPr>
        <p:spPr>
          <a:xfrm>
            <a:off x="2" y="1"/>
            <a:ext cx="833485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defTabSz="914377">
              <a:buClr>
                <a:srgbClr val="000000"/>
              </a:buClr>
              <a:defRPr/>
            </a:pPr>
            <a:r>
              <a:rPr lang="en-US" altLang="zh-TW" b="0" dirty="0">
                <a:solidFill>
                  <a:srgbClr val="FFFFFF"/>
                </a:solidFill>
              </a:rPr>
              <a:t>Conclusion(2)</a:t>
            </a:r>
            <a:endParaRPr lang="zh-TW" altLang="en-US" b="0" dirty="0">
              <a:solidFill>
                <a:srgbClr val="FFFFFF"/>
              </a:solidFill>
            </a:endParaRPr>
          </a:p>
        </p:txBody>
      </p:sp>
      <p:grpSp>
        <p:nvGrpSpPr>
          <p:cNvPr id="8" name="群組 7">
            <a:extLst>
              <a:ext uri="{FF2B5EF4-FFF2-40B4-BE49-F238E27FC236}">
                <a16:creationId xmlns:a16="http://schemas.microsoft.com/office/drawing/2014/main" id="{A7AA61D2-1E4D-84E9-F48D-29301C7D7438}"/>
              </a:ext>
            </a:extLst>
          </p:cNvPr>
          <p:cNvGrpSpPr/>
          <p:nvPr/>
        </p:nvGrpSpPr>
        <p:grpSpPr>
          <a:xfrm>
            <a:off x="0" y="4902300"/>
            <a:ext cx="9144000" cy="241201"/>
            <a:chOff x="14866" y="4663715"/>
            <a:chExt cx="9129137" cy="241201"/>
          </a:xfrm>
        </p:grpSpPr>
        <p:sp>
          <p:nvSpPr>
            <p:cNvPr id="9" name="Google Shape;298;p39">
              <a:extLst>
                <a:ext uri="{FF2B5EF4-FFF2-40B4-BE49-F238E27FC236}">
                  <a16:creationId xmlns:a16="http://schemas.microsoft.com/office/drawing/2014/main" id="{F0791E3E-ACC4-6237-33CB-2F063A496463}"/>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October , 17</a:t>
              </a:r>
            </a:p>
          </p:txBody>
        </p:sp>
        <p:sp>
          <p:nvSpPr>
            <p:cNvPr id="10" name="Google Shape;297;p39 1">
              <a:extLst>
                <a:ext uri="{FF2B5EF4-FFF2-40B4-BE49-F238E27FC236}">
                  <a16:creationId xmlns:a16="http://schemas.microsoft.com/office/drawing/2014/main" id="{A9482022-4DB5-906B-2DFA-9C9E9D7F1D9F}"/>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11" name="Google Shape;297;p39 2">
              <a:extLst>
                <a:ext uri="{FF2B5EF4-FFF2-40B4-BE49-F238E27FC236}">
                  <a16:creationId xmlns:a16="http://schemas.microsoft.com/office/drawing/2014/main" id="{78C202FA-52F4-E522-FF99-8976A23D092C}"/>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12" name="矩形 11">
            <a:extLst>
              <a:ext uri="{FF2B5EF4-FFF2-40B4-BE49-F238E27FC236}">
                <a16:creationId xmlns:a16="http://schemas.microsoft.com/office/drawing/2014/main" id="{61BB582A-73E6-0005-E79F-9E764CAABA7C}"/>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27</a:t>
            </a:fld>
            <a:endParaRPr lang="zh-TW" altLang="en-US" sz="1200" b="1" dirty="0">
              <a:ln w="0"/>
              <a:solidFill>
                <a:srgbClr val="FFFFFF"/>
              </a:solidFill>
              <a:latin typeface="Montserrat" panose="00000500000000000000" pitchFamily="2" charset="0"/>
            </a:endParaRPr>
          </a:p>
        </p:txBody>
      </p:sp>
      <p:pic>
        <p:nvPicPr>
          <p:cNvPr id="3" name="圖片 2" descr="\documentclass{article}&#10;\usepackage{amsmath}&#10;&#10;\usepackage[dvipsnames]{xcolor}&#10;\pagestyle{empty}&#10;\begin{document}&#10;\begin{itemize}&#10;  \item[\color{CadetBlue}{\fontsize{8}{10}\selectfont $\bullet$}] NNBP shows only slight improvements over conventional BP at the same number of iterations, suggesting that conventional BP is already sufficiently effective.&#10;&#10;  \item[\color{CadetBlue}{\fontsize{8}{10}\selectfont $\bullet$}] Compared to conventional BP, NNBP has higher complexity, making hardware implementation more complicated.&#10;&#10;&#10;  %\item[\color{CadetBlue}{\fontsize{8}{10}\selectfont $\bullet$}]  Using NNBP for soft decoding of BCH codes reduces the number of iterations and decreases complexity. It efficiently handles soft information, approaching correct decoding faster, and automates parameter learning to simplify the process.&#10;&#10;&#10;  %\item[\color{CadetBlue}{\fontsize{8}{10}\selectfont $\bullet$}] Since NNBP has demonstrated advantages in HDPC, the next step is to explore its performance when applied to LDPC. It will be interesting to see how NNBP handles the structure and decoding challenges of LDPC codes.&#10;\end{itemize}&#10;\end{document}&#10;&#10;&#10;&#10;&#10;&#10;&#10;&#10;&#10;" title="IguanaTex Picture Display">
            <a:extLst>
              <a:ext uri="{FF2B5EF4-FFF2-40B4-BE49-F238E27FC236}">
                <a16:creationId xmlns:a16="http://schemas.microsoft.com/office/drawing/2014/main" id="{FFB03417-3D08-CD90-17E4-D9640105CEB8}"/>
              </a:ext>
            </a:extLst>
          </p:cNvPr>
          <p:cNvPicPr>
            <a:picLocks noChangeAspect="1"/>
          </p:cNvPicPr>
          <p:nvPr>
            <p:custDataLst>
              <p:tags r:id="rId1"/>
            </p:custDataLst>
          </p:nvPr>
        </p:nvPicPr>
        <p:blipFill>
          <a:blip r:embed="rId4"/>
          <a:stretch>
            <a:fillRect/>
          </a:stretch>
        </p:blipFill>
        <p:spPr>
          <a:xfrm>
            <a:off x="428231" y="906994"/>
            <a:ext cx="7478394" cy="1475659"/>
          </a:xfrm>
          <a:prstGeom prst="rect">
            <a:avLst/>
          </a:prstGeom>
        </p:spPr>
      </p:pic>
    </p:spTree>
    <p:extLst>
      <p:ext uri="{BB962C8B-B14F-4D97-AF65-F5344CB8AC3E}">
        <p14:creationId xmlns:p14="http://schemas.microsoft.com/office/powerpoint/2010/main" val="35745165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569F7-33FB-E963-A403-AFD31A2D35DE}"/>
            </a:ext>
          </a:extLst>
        </p:cNvPr>
        <p:cNvGrpSpPr/>
        <p:nvPr/>
      </p:nvGrpSpPr>
      <p:grpSpPr>
        <a:xfrm>
          <a:off x="0" y="0"/>
          <a:ext cx="0" cy="0"/>
          <a:chOff x="0" y="0"/>
          <a:chExt cx="0" cy="0"/>
        </a:xfrm>
      </p:grpSpPr>
      <p:sp>
        <p:nvSpPr>
          <p:cNvPr id="10" name="矩形 9">
            <a:extLst>
              <a:ext uri="{FF2B5EF4-FFF2-40B4-BE49-F238E27FC236}">
                <a16:creationId xmlns:a16="http://schemas.microsoft.com/office/drawing/2014/main" id="{D658208A-5B5D-5066-1C9D-F2F6BFAA4A42}"/>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標題 1">
            <a:extLst>
              <a:ext uri="{FF2B5EF4-FFF2-40B4-BE49-F238E27FC236}">
                <a16:creationId xmlns:a16="http://schemas.microsoft.com/office/drawing/2014/main" id="{5C4D9848-D35E-4D35-8EEB-87378C730679}"/>
              </a:ext>
            </a:extLst>
          </p:cNvPr>
          <p:cNvSpPr txBox="1">
            <a:spLocks/>
          </p:cNvSpPr>
          <p:nvPr/>
        </p:nvSpPr>
        <p:spPr>
          <a:xfrm>
            <a:off x="0" y="1"/>
            <a:ext cx="195303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en-US" altLang="zh-TW" dirty="0">
                <a:solidFill>
                  <a:schemeClr val="bg1"/>
                </a:solidFill>
              </a:rPr>
              <a:t>Outline</a:t>
            </a:r>
            <a:endParaRPr lang="zh-TW" altLang="en-US" dirty="0">
              <a:solidFill>
                <a:schemeClr val="bg1"/>
              </a:solidFill>
            </a:endParaRPr>
          </a:p>
        </p:txBody>
      </p:sp>
      <p:grpSp>
        <p:nvGrpSpPr>
          <p:cNvPr id="2" name="群組 1">
            <a:extLst>
              <a:ext uri="{FF2B5EF4-FFF2-40B4-BE49-F238E27FC236}">
                <a16:creationId xmlns:a16="http://schemas.microsoft.com/office/drawing/2014/main" id="{113A76B2-4218-CD01-98DB-A5CADA7E29EA}"/>
              </a:ext>
            </a:extLst>
          </p:cNvPr>
          <p:cNvGrpSpPr/>
          <p:nvPr/>
        </p:nvGrpSpPr>
        <p:grpSpPr>
          <a:xfrm>
            <a:off x="0" y="4902300"/>
            <a:ext cx="9144000" cy="241201"/>
            <a:chOff x="14866" y="4663715"/>
            <a:chExt cx="9129137" cy="241201"/>
          </a:xfrm>
        </p:grpSpPr>
        <p:sp>
          <p:nvSpPr>
            <p:cNvPr id="3" name="Google Shape;298;p39">
              <a:extLst>
                <a:ext uri="{FF2B5EF4-FFF2-40B4-BE49-F238E27FC236}">
                  <a16:creationId xmlns:a16="http://schemas.microsoft.com/office/drawing/2014/main" id="{FC913D14-613D-4320-AFA0-8BB814F60660}"/>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October , 17</a:t>
              </a:r>
            </a:p>
          </p:txBody>
        </p:sp>
        <p:sp>
          <p:nvSpPr>
            <p:cNvPr id="5" name="Google Shape;297;p39 1">
              <a:extLst>
                <a:ext uri="{FF2B5EF4-FFF2-40B4-BE49-F238E27FC236}">
                  <a16:creationId xmlns:a16="http://schemas.microsoft.com/office/drawing/2014/main" id="{B4037493-D6B6-C7E6-27E0-3A96C93F12C5}"/>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7" name="Google Shape;297;p39 2">
              <a:extLst>
                <a:ext uri="{FF2B5EF4-FFF2-40B4-BE49-F238E27FC236}">
                  <a16:creationId xmlns:a16="http://schemas.microsoft.com/office/drawing/2014/main" id="{214497D5-CD6E-845D-8471-A06261A0F551}"/>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8" name="矩形 7">
            <a:extLst>
              <a:ext uri="{FF2B5EF4-FFF2-40B4-BE49-F238E27FC236}">
                <a16:creationId xmlns:a16="http://schemas.microsoft.com/office/drawing/2014/main" id="{CB1C5C38-69D1-4EBE-C1D2-556E8E2D2800}"/>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28</a:t>
            </a:fld>
            <a:endParaRPr lang="zh-TW" altLang="en-US" sz="1200" b="1" dirty="0">
              <a:ln w="0"/>
              <a:solidFill>
                <a:srgbClr val="FFFFFF"/>
              </a:solidFill>
              <a:latin typeface="Montserrat" panose="00000500000000000000" pitchFamily="2" charset="0"/>
            </a:endParaRPr>
          </a:p>
        </p:txBody>
      </p:sp>
      <p:pic>
        <p:nvPicPr>
          <p:cNvPr id="9" name="圖片 8" descr="\documentclass{article}&#10;\usepackage{amsmath}&#10;\usepackage[dvipsnames]{xcolor}&#10;\pagestyle{empty}&#10;&#10;\begin{document}&#10;&#10;\begin{itemize}&#10;  \item[\textcolor{lightgray}{\fontsize{10}{12}\selectfont $\bullet$}] \textcolor{lightgray}{Review}&#10;  \item[\textcolor{lightgray}{\fontsize{10}{12}\selectfont $\bullet$}] \textcolor{lightgray}{Introduction}&#10;  \item[\textcolor{lightgray}{\fontsize{10}{12}\selectfont $\bullet$}] \textcolor{lightgray}{NNBP decoding of BCH}&#10;  \item[\textcolor{lightgray}{\fontsize{10}{12}\selectfont $\bullet$}] \textcolor{lightgray}{NNBP decoding of LDPC}&#10;  \item[\textcolor{MidnightBlue}{\fontsize{10}{12}\selectfont $\bullet$}] \textcolor{MidnightBlue}{\textbf{NNBP decoding of Hard Decision}}&#10;  \item[\textcolor{lightgray}{\fontsize{10}{12}\selectfont $\bullet$}] \textcolor{lightgray}{NNBP decoding of LDPC without SNR}&#10;  \item[\textcolor{lightgray}{\fontsize{10}{12}\selectfont $\bullet$}] \textcolor{lightgray}{Future Research Directions}&#10;  \item[\textcolor{lightgray}{\fontsize{10}{12}\selectfont $\bullet$}] \textcolor{lightgray}{Reference}&#10;  &#10;\end{itemize}&#10;&#10;\end{document}&#10;" title="IguanaTex Picture Display">
            <a:extLst>
              <a:ext uri="{FF2B5EF4-FFF2-40B4-BE49-F238E27FC236}">
                <a16:creationId xmlns:a16="http://schemas.microsoft.com/office/drawing/2014/main" id="{1CBDE738-55C7-B92D-A25E-3897D31F94DB}"/>
              </a:ext>
            </a:extLst>
          </p:cNvPr>
          <p:cNvPicPr>
            <a:picLocks noChangeAspect="1"/>
          </p:cNvPicPr>
          <p:nvPr>
            <p:custDataLst>
              <p:tags r:id="rId1"/>
            </p:custDataLst>
          </p:nvPr>
        </p:nvPicPr>
        <p:blipFill>
          <a:blip r:embed="rId3"/>
          <a:stretch>
            <a:fillRect/>
          </a:stretch>
        </p:blipFill>
        <p:spPr>
          <a:xfrm>
            <a:off x="245693" y="942039"/>
            <a:ext cx="4650675" cy="3719626"/>
          </a:xfrm>
          <a:prstGeom prst="rect">
            <a:avLst/>
          </a:prstGeom>
        </p:spPr>
      </p:pic>
    </p:spTree>
    <p:extLst>
      <p:ext uri="{BB962C8B-B14F-4D97-AF65-F5344CB8AC3E}">
        <p14:creationId xmlns:p14="http://schemas.microsoft.com/office/powerpoint/2010/main" val="5974389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C8553-3391-141C-2C63-2724C588ECE9}"/>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F77E623E-1E2C-1FD0-48B8-9BBC58D3486A}"/>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a:extLst>
              <a:ext uri="{FF2B5EF4-FFF2-40B4-BE49-F238E27FC236}">
                <a16:creationId xmlns:a16="http://schemas.microsoft.com/office/drawing/2014/main" id="{BA816B90-6C75-D8C7-E1E4-4B2787509EF4}"/>
              </a:ext>
            </a:extLst>
          </p:cNvPr>
          <p:cNvSpPr txBox="1">
            <a:spLocks/>
          </p:cNvSpPr>
          <p:nvPr/>
        </p:nvSpPr>
        <p:spPr>
          <a:xfrm>
            <a:off x="2" y="1"/>
            <a:ext cx="833485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a:buClr>
                <a:srgbClr val="000000"/>
              </a:buClr>
              <a:defRPr/>
            </a:pPr>
            <a:r>
              <a:rPr lang="en-US" altLang="zh-TW" b="0" dirty="0">
                <a:solidFill>
                  <a:schemeClr val="bg1"/>
                </a:solidFill>
              </a:rPr>
              <a:t>NNBP Decoding of Hard Decision</a:t>
            </a:r>
            <a:endParaRPr lang="zh-TW" altLang="en-US" b="0" dirty="0">
              <a:solidFill>
                <a:srgbClr val="FFFFFF"/>
              </a:solidFill>
            </a:endParaRPr>
          </a:p>
        </p:txBody>
      </p:sp>
      <p:grpSp>
        <p:nvGrpSpPr>
          <p:cNvPr id="3" name="群組 2">
            <a:extLst>
              <a:ext uri="{FF2B5EF4-FFF2-40B4-BE49-F238E27FC236}">
                <a16:creationId xmlns:a16="http://schemas.microsoft.com/office/drawing/2014/main" id="{1D0C5F4C-81F0-DF66-8988-42DEA5A18DC6}"/>
              </a:ext>
            </a:extLst>
          </p:cNvPr>
          <p:cNvGrpSpPr/>
          <p:nvPr/>
        </p:nvGrpSpPr>
        <p:grpSpPr>
          <a:xfrm>
            <a:off x="0" y="4902300"/>
            <a:ext cx="9144000" cy="241201"/>
            <a:chOff x="14866" y="4663715"/>
            <a:chExt cx="9129137" cy="241201"/>
          </a:xfrm>
        </p:grpSpPr>
        <p:sp>
          <p:nvSpPr>
            <p:cNvPr id="5" name="Google Shape;298;p39">
              <a:extLst>
                <a:ext uri="{FF2B5EF4-FFF2-40B4-BE49-F238E27FC236}">
                  <a16:creationId xmlns:a16="http://schemas.microsoft.com/office/drawing/2014/main" id="{564144BD-45B8-F249-597C-30A9FCCD5109}"/>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October , 17</a:t>
              </a:r>
            </a:p>
          </p:txBody>
        </p:sp>
        <p:sp>
          <p:nvSpPr>
            <p:cNvPr id="7" name="Google Shape;297;p39 1">
              <a:extLst>
                <a:ext uri="{FF2B5EF4-FFF2-40B4-BE49-F238E27FC236}">
                  <a16:creationId xmlns:a16="http://schemas.microsoft.com/office/drawing/2014/main" id="{7BD01084-574C-C9DC-E228-4CC4B69B6728}"/>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8" name="Google Shape;297;p39 2">
              <a:extLst>
                <a:ext uri="{FF2B5EF4-FFF2-40B4-BE49-F238E27FC236}">
                  <a16:creationId xmlns:a16="http://schemas.microsoft.com/office/drawing/2014/main" id="{7C7F2CD0-A037-0E32-26D3-76314B6951CE}"/>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9" name="矩形 8">
            <a:extLst>
              <a:ext uri="{FF2B5EF4-FFF2-40B4-BE49-F238E27FC236}">
                <a16:creationId xmlns:a16="http://schemas.microsoft.com/office/drawing/2014/main" id="{687A7CCF-64CB-6FA4-DAB1-4D93EA186AA5}"/>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29</a:t>
            </a:fld>
            <a:endParaRPr lang="zh-TW" altLang="en-US" sz="1200" b="1" dirty="0">
              <a:ln w="0"/>
              <a:solidFill>
                <a:srgbClr val="FFFFFF"/>
              </a:solidFill>
              <a:latin typeface="Montserrat" panose="00000500000000000000" pitchFamily="2" charset="0"/>
            </a:endParaRPr>
          </a:p>
        </p:txBody>
      </p:sp>
      <p:pic>
        <p:nvPicPr>
          <p:cNvPr id="25" name="圖片 24" descr="\documentclass{article}&#10;\usepackage{amsmath}&#10;\pagestyle{empty}&#10;\begin{document}&#10;&#10;\begin{enumerate}&#10;    \item \textbf{Initialization:} For all VN, initialize all $L_{v_{i}}$ according to (1) for the appropriate channel model. Then, set $L_{v_{i} \to c_{j}} = L_{v_{i}}(LLR)$ at first iteration.&#10;\end{enumerate}&#10;&#10;&#10;\end{document}" title="IguanaTex Picture Display">
            <a:extLst>
              <a:ext uri="{FF2B5EF4-FFF2-40B4-BE49-F238E27FC236}">
                <a16:creationId xmlns:a16="http://schemas.microsoft.com/office/drawing/2014/main" id="{816D07D3-7A93-A4B2-7E96-1A97F8472DAA}"/>
              </a:ext>
            </a:extLst>
          </p:cNvPr>
          <p:cNvPicPr>
            <a:picLocks noChangeAspect="1"/>
          </p:cNvPicPr>
          <p:nvPr>
            <p:custDataLst>
              <p:tags r:id="rId1"/>
            </p:custDataLst>
          </p:nvPr>
        </p:nvPicPr>
        <p:blipFill>
          <a:blip r:embed="rId8"/>
          <a:stretch>
            <a:fillRect/>
          </a:stretch>
        </p:blipFill>
        <p:spPr>
          <a:xfrm>
            <a:off x="649030" y="1386613"/>
            <a:ext cx="7544237" cy="523887"/>
          </a:xfrm>
          <a:prstGeom prst="rect">
            <a:avLst/>
          </a:prstGeom>
        </p:spPr>
      </p:pic>
      <p:pic>
        <p:nvPicPr>
          <p:cNvPr id="27" name="圖片 26" descr="\documentclass{article}&#10;\usepackage{amsmath}&#10;\pagestyle{empty}&#10;\begin{document}&#10;&#10;\begin{equation}&#10;L_{v_{i}} = L(r_i | y_i) = \log \left( \frac{\Pr(r_i = 0 | y_i)}{\Pr(r_i = 1 | y_i)} \right) = \frac{2 y_i}{\sigma^2}&#10;\tag{1}&#10;\end{equation}&#10;&#10;&#10;\end{document}" title="IguanaTex Picture Display">
            <a:extLst>
              <a:ext uri="{FF2B5EF4-FFF2-40B4-BE49-F238E27FC236}">
                <a16:creationId xmlns:a16="http://schemas.microsoft.com/office/drawing/2014/main" id="{F0804FD6-CC10-32E8-155B-91DD997A3B19}"/>
              </a:ext>
            </a:extLst>
          </p:cNvPr>
          <p:cNvPicPr>
            <a:picLocks noChangeAspect="1"/>
          </p:cNvPicPr>
          <p:nvPr>
            <p:custDataLst>
              <p:tags r:id="rId2"/>
            </p:custDataLst>
          </p:nvPr>
        </p:nvPicPr>
        <p:blipFill>
          <a:blip r:embed="rId9"/>
          <a:stretch>
            <a:fillRect/>
          </a:stretch>
        </p:blipFill>
        <p:spPr>
          <a:xfrm>
            <a:off x="2089846" y="2089375"/>
            <a:ext cx="6069943" cy="547200"/>
          </a:xfrm>
          <a:prstGeom prst="rect">
            <a:avLst/>
          </a:prstGeom>
        </p:spPr>
      </p:pic>
      <p:pic>
        <p:nvPicPr>
          <p:cNvPr id="32" name="圖片 31" descr="\documentclass{article}&#10;\usepackage{amsmath}&#10;\pagestyle{empty}&#10;\begin{document}&#10;&#10;Recall : &#10;&#10;&#10;\end{document}" title="IguanaTex Picture Display">
            <a:extLst>
              <a:ext uri="{FF2B5EF4-FFF2-40B4-BE49-F238E27FC236}">
                <a16:creationId xmlns:a16="http://schemas.microsoft.com/office/drawing/2014/main" id="{FB9495C1-E987-DBB2-B95E-53E4E4D7D853}"/>
              </a:ext>
            </a:extLst>
          </p:cNvPr>
          <p:cNvPicPr>
            <a:picLocks noChangeAspect="1"/>
          </p:cNvPicPr>
          <p:nvPr>
            <p:custDataLst>
              <p:tags r:id="rId3"/>
            </p:custDataLst>
          </p:nvPr>
        </p:nvPicPr>
        <p:blipFill>
          <a:blip r:embed="rId10"/>
          <a:stretch>
            <a:fillRect/>
          </a:stretch>
        </p:blipFill>
        <p:spPr>
          <a:xfrm>
            <a:off x="199030" y="1009641"/>
            <a:ext cx="722743" cy="163200"/>
          </a:xfrm>
          <a:prstGeom prst="rect">
            <a:avLst/>
          </a:prstGeom>
        </p:spPr>
      </p:pic>
      <p:cxnSp>
        <p:nvCxnSpPr>
          <p:cNvPr id="18" name="接點: 肘形 17">
            <a:extLst>
              <a:ext uri="{FF2B5EF4-FFF2-40B4-BE49-F238E27FC236}">
                <a16:creationId xmlns:a16="http://schemas.microsoft.com/office/drawing/2014/main" id="{A7947638-E809-5395-21B4-EEEF4EF85F1E}"/>
              </a:ext>
            </a:extLst>
          </p:cNvPr>
          <p:cNvCxnSpPr>
            <a:cxnSpLocks/>
          </p:cNvCxnSpPr>
          <p:nvPr/>
        </p:nvCxnSpPr>
        <p:spPr>
          <a:xfrm rot="16200000" flipH="1">
            <a:off x="2185891" y="2833011"/>
            <a:ext cx="314521" cy="279400"/>
          </a:xfrm>
          <a:prstGeom prst="bentConnector3">
            <a:avLst>
              <a:gd name="adj1" fmla="val 100474"/>
            </a:avLst>
          </a:prstGeom>
          <a:ln>
            <a:tailEnd type="triangle"/>
          </a:ln>
        </p:spPr>
        <p:style>
          <a:lnRef idx="1">
            <a:schemeClr val="accent1"/>
          </a:lnRef>
          <a:fillRef idx="0">
            <a:schemeClr val="accent1"/>
          </a:fillRef>
          <a:effectRef idx="0">
            <a:schemeClr val="accent1"/>
          </a:effectRef>
          <a:fontRef idx="minor">
            <a:schemeClr val="tx1"/>
          </a:fontRef>
        </p:style>
      </p:cxnSp>
      <p:pic>
        <p:nvPicPr>
          <p:cNvPr id="29" name="圖片 28" descr="\documentclass{article}&#10;\usepackage{amsmath}&#10;\pagestyle{empty}&#10;\begin{document}&#10;&#10;\[&#10;L_{v_{i}} = &#10;    \begin{cases}&#10;        1 &amp; \text{if } y_{i} &gt; 0, \\&#10;        -1 &amp; \text{else},&#10;    \end{cases}&#10;\]&#10;&#10;&#10;&#10;&#10;&#10;&#10;\end{document}" title="IguanaTex Picture Display">
            <a:extLst>
              <a:ext uri="{FF2B5EF4-FFF2-40B4-BE49-F238E27FC236}">
                <a16:creationId xmlns:a16="http://schemas.microsoft.com/office/drawing/2014/main" id="{1233E0E2-95F9-D9E8-83E9-15FA9B1E5743}"/>
              </a:ext>
            </a:extLst>
          </p:cNvPr>
          <p:cNvPicPr>
            <a:picLocks noChangeAspect="1"/>
          </p:cNvPicPr>
          <p:nvPr>
            <p:custDataLst>
              <p:tags r:id="rId4"/>
            </p:custDataLst>
          </p:nvPr>
        </p:nvPicPr>
        <p:blipFill>
          <a:blip r:embed="rId11"/>
          <a:stretch>
            <a:fillRect/>
          </a:stretch>
        </p:blipFill>
        <p:spPr>
          <a:xfrm>
            <a:off x="2650725" y="2856372"/>
            <a:ext cx="2187429" cy="682971"/>
          </a:xfrm>
          <a:prstGeom prst="rect">
            <a:avLst/>
          </a:prstGeom>
        </p:spPr>
      </p:pic>
      <p:pic>
        <p:nvPicPr>
          <p:cNvPr id="2" name="圖片 1" descr="\documentclass{article}&#10;\usepackage{amsmath}&#10;\pagestyle{empty}&#10;\begin{document}&#10;&#10;\noindent $r_{i}$ represents the decoded codeword , $y_{i}$ represents the channel value and $\sigma$ is the Gaussian noise standard deviation.&#10;&#10;&#10;\end{document}" title="IguanaTex Picture Display">
            <a:extLst>
              <a:ext uri="{FF2B5EF4-FFF2-40B4-BE49-F238E27FC236}">
                <a16:creationId xmlns:a16="http://schemas.microsoft.com/office/drawing/2014/main" id="{F9385B7D-D0F3-74C3-9442-F6A8DF79B21F}"/>
              </a:ext>
            </a:extLst>
          </p:cNvPr>
          <p:cNvPicPr>
            <a:picLocks noChangeAspect="1"/>
          </p:cNvPicPr>
          <p:nvPr>
            <p:custDataLst>
              <p:tags r:id="rId5"/>
            </p:custDataLst>
          </p:nvPr>
        </p:nvPicPr>
        <p:blipFill>
          <a:blip r:embed="rId12"/>
          <a:stretch>
            <a:fillRect/>
          </a:stretch>
        </p:blipFill>
        <p:spPr>
          <a:xfrm>
            <a:off x="648829" y="3728526"/>
            <a:ext cx="7843200" cy="436115"/>
          </a:xfrm>
          <a:prstGeom prst="rect">
            <a:avLst/>
          </a:prstGeom>
        </p:spPr>
      </p:pic>
    </p:spTree>
    <p:extLst>
      <p:ext uri="{BB962C8B-B14F-4D97-AF65-F5344CB8AC3E}">
        <p14:creationId xmlns:p14="http://schemas.microsoft.com/office/powerpoint/2010/main" val="1598073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75398-F42C-C62D-8469-25203067C5C9}"/>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088D71AF-426C-5ACE-1D34-5088DEFA294D}"/>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a:extLst>
              <a:ext uri="{FF2B5EF4-FFF2-40B4-BE49-F238E27FC236}">
                <a16:creationId xmlns:a16="http://schemas.microsoft.com/office/drawing/2014/main" id="{1346F02F-4C10-6F52-F9E6-3B3037EE8341}"/>
              </a:ext>
            </a:extLst>
          </p:cNvPr>
          <p:cNvSpPr txBox="1">
            <a:spLocks/>
          </p:cNvSpPr>
          <p:nvPr/>
        </p:nvSpPr>
        <p:spPr>
          <a:xfrm>
            <a:off x="2" y="1"/>
            <a:ext cx="833485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en-US" altLang="zh-TW" b="0" dirty="0">
                <a:solidFill>
                  <a:srgbClr val="FFFFFF"/>
                </a:solidFill>
              </a:rPr>
              <a:t>Review</a:t>
            </a:r>
            <a:r>
              <a:rPr lang="en-US" altLang="zh-TW" b="0" dirty="0">
                <a:solidFill>
                  <a:schemeClr val="bg1"/>
                </a:solidFill>
              </a:rPr>
              <a:t> - Belief Propagation Algorithm  </a:t>
            </a:r>
            <a:endParaRPr lang="zh-TW" altLang="en-US" b="0" dirty="0">
              <a:solidFill>
                <a:schemeClr val="bg1"/>
              </a:solidFill>
            </a:endParaRPr>
          </a:p>
        </p:txBody>
      </p:sp>
      <p:grpSp>
        <p:nvGrpSpPr>
          <p:cNvPr id="19" name="群組 18">
            <a:extLst>
              <a:ext uri="{FF2B5EF4-FFF2-40B4-BE49-F238E27FC236}">
                <a16:creationId xmlns:a16="http://schemas.microsoft.com/office/drawing/2014/main" id="{CF411069-ED43-D613-4EB9-15E972034758}"/>
              </a:ext>
            </a:extLst>
          </p:cNvPr>
          <p:cNvGrpSpPr/>
          <p:nvPr/>
        </p:nvGrpSpPr>
        <p:grpSpPr>
          <a:xfrm>
            <a:off x="0" y="4902300"/>
            <a:ext cx="9144000" cy="241201"/>
            <a:chOff x="14866" y="4663715"/>
            <a:chExt cx="9129137" cy="241201"/>
          </a:xfrm>
        </p:grpSpPr>
        <p:sp>
          <p:nvSpPr>
            <p:cNvPr id="20" name="Google Shape;298;p39">
              <a:extLst>
                <a:ext uri="{FF2B5EF4-FFF2-40B4-BE49-F238E27FC236}">
                  <a16:creationId xmlns:a16="http://schemas.microsoft.com/office/drawing/2014/main" id="{1B77AF00-F273-A140-A91B-B37A0A006E54}"/>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a:r>
                <a:rPr lang="en-US" sz="1200" b="1" dirty="0">
                  <a:solidFill>
                    <a:schemeClr val="bg1"/>
                  </a:solidFill>
                  <a:latin typeface="Montserrat" panose="00000500000000000000" pitchFamily="2" charset="0"/>
                </a:rPr>
                <a:t>October , 17</a:t>
              </a:r>
            </a:p>
          </p:txBody>
        </p:sp>
        <p:sp>
          <p:nvSpPr>
            <p:cNvPr id="21" name="Google Shape;297;p39 1">
              <a:extLst>
                <a:ext uri="{FF2B5EF4-FFF2-40B4-BE49-F238E27FC236}">
                  <a16:creationId xmlns:a16="http://schemas.microsoft.com/office/drawing/2014/main" id="{36693A64-730B-B924-28BF-84AAC597BA1D}"/>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a:r>
                <a:rPr lang="en-US" sz="1200" b="1" dirty="0">
                  <a:solidFill>
                    <a:schemeClr val="bg1"/>
                  </a:solidFill>
                  <a:latin typeface="Montserrat" panose="00000500000000000000" pitchFamily="2" charset="0"/>
                </a:rPr>
                <a:t>TNT_LAB , NYCU</a:t>
              </a:r>
              <a:endParaRPr sz="1200" b="1" dirty="0">
                <a:solidFill>
                  <a:schemeClr val="bg1"/>
                </a:solidFill>
                <a:latin typeface="Montserrat" panose="00000500000000000000" pitchFamily="2" charset="0"/>
              </a:endParaRPr>
            </a:p>
          </p:txBody>
        </p:sp>
        <p:sp>
          <p:nvSpPr>
            <p:cNvPr id="22" name="Google Shape;297;p39 2">
              <a:extLst>
                <a:ext uri="{FF2B5EF4-FFF2-40B4-BE49-F238E27FC236}">
                  <a16:creationId xmlns:a16="http://schemas.microsoft.com/office/drawing/2014/main" id="{52C0AC7C-7A3E-6A4B-510E-7C6BE0A64894}"/>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a:r>
                <a:rPr lang="en-US" sz="1200" b="1" dirty="0">
                  <a:solidFill>
                    <a:schemeClr val="bg1"/>
                  </a:solidFill>
                  <a:latin typeface="Montserrat" panose="00000500000000000000" pitchFamily="2" charset="0"/>
                </a:rPr>
                <a:t>GiGi, Chou</a:t>
              </a:r>
              <a:endParaRPr sz="1200" b="1" dirty="0">
                <a:solidFill>
                  <a:schemeClr val="bg1"/>
                </a:solidFill>
                <a:latin typeface="Montserrat" panose="00000500000000000000" pitchFamily="2" charset="0"/>
              </a:endParaRPr>
            </a:p>
          </p:txBody>
        </p:sp>
      </p:grpSp>
      <p:sp>
        <p:nvSpPr>
          <p:cNvPr id="23" name="矩形 22">
            <a:extLst>
              <a:ext uri="{FF2B5EF4-FFF2-40B4-BE49-F238E27FC236}">
                <a16:creationId xmlns:a16="http://schemas.microsoft.com/office/drawing/2014/main" id="{EAFBC56F-DB1B-CBA5-4BB2-775A404F5C56}"/>
              </a:ext>
            </a:extLst>
          </p:cNvPr>
          <p:cNvSpPr/>
          <p:nvPr/>
        </p:nvSpPr>
        <p:spPr>
          <a:xfrm>
            <a:off x="8720667" y="4902299"/>
            <a:ext cx="420192" cy="276999"/>
          </a:xfrm>
          <a:prstGeom prst="rect">
            <a:avLst/>
          </a:prstGeom>
          <a:noFill/>
        </p:spPr>
        <p:txBody>
          <a:bodyPr wrap="square" lIns="91440" tIns="45720" rIns="91440" bIns="45720">
            <a:spAutoFit/>
          </a:bodyPr>
          <a:lstStyle/>
          <a:p>
            <a:pPr algn="ctr"/>
            <a:fld id="{12DD9558-D1B7-46F2-B8B6-F27BD7582501}" type="slidenum">
              <a:rPr lang="en-US" altLang="zh-TW" sz="1200" b="1">
                <a:ln w="0"/>
                <a:solidFill>
                  <a:schemeClr val="bg1"/>
                </a:solidFill>
                <a:latin typeface="Montserrat" panose="00000500000000000000" pitchFamily="2" charset="0"/>
              </a:rPr>
              <a:t>3</a:t>
            </a:fld>
            <a:endParaRPr lang="zh-TW" altLang="en-US" sz="1200" b="1" dirty="0">
              <a:ln w="0"/>
              <a:solidFill>
                <a:schemeClr val="bg1"/>
              </a:solidFill>
              <a:latin typeface="Montserrat" panose="00000500000000000000" pitchFamily="2" charset="0"/>
            </a:endParaRPr>
          </a:p>
        </p:txBody>
      </p:sp>
      <p:grpSp>
        <p:nvGrpSpPr>
          <p:cNvPr id="207" name="群組 206">
            <a:extLst>
              <a:ext uri="{FF2B5EF4-FFF2-40B4-BE49-F238E27FC236}">
                <a16:creationId xmlns:a16="http://schemas.microsoft.com/office/drawing/2014/main" id="{19B25EAC-01F2-C746-57E4-FBCCE3912053}"/>
              </a:ext>
            </a:extLst>
          </p:cNvPr>
          <p:cNvGrpSpPr/>
          <p:nvPr/>
        </p:nvGrpSpPr>
        <p:grpSpPr>
          <a:xfrm>
            <a:off x="367385" y="680302"/>
            <a:ext cx="6559689" cy="1920267"/>
            <a:chOff x="367384" y="680302"/>
            <a:chExt cx="6559689" cy="1920266"/>
          </a:xfrm>
        </p:grpSpPr>
        <p:grpSp>
          <p:nvGrpSpPr>
            <p:cNvPr id="206" name="群組 205">
              <a:extLst>
                <a:ext uri="{FF2B5EF4-FFF2-40B4-BE49-F238E27FC236}">
                  <a16:creationId xmlns:a16="http://schemas.microsoft.com/office/drawing/2014/main" id="{1ECB2D94-79AA-DD50-DEAF-81B49E30B909}"/>
                </a:ext>
              </a:extLst>
            </p:cNvPr>
            <p:cNvGrpSpPr/>
            <p:nvPr>
              <p:custDataLst>
                <p:tags r:id="rId4"/>
              </p:custDataLst>
            </p:nvPr>
          </p:nvGrpSpPr>
          <p:grpSpPr>
            <a:xfrm>
              <a:off x="4326134" y="680302"/>
              <a:ext cx="2600939" cy="1920266"/>
              <a:chOff x="4326134" y="680302"/>
              <a:chExt cx="2600939" cy="1920266"/>
            </a:xfrm>
          </p:grpSpPr>
          <p:pic>
            <p:nvPicPr>
              <p:cNvPr id="9" name="圖片 8" descr="一張含有 黑色, 黑暗 的圖片&#10;&#10;自動產生的描述">
                <a:extLst>
                  <a:ext uri="{FF2B5EF4-FFF2-40B4-BE49-F238E27FC236}">
                    <a16:creationId xmlns:a16="http://schemas.microsoft.com/office/drawing/2014/main" id="{17CA4DA8-A4ED-D042-F75D-C4CA30895CC0}"/>
                  </a:ext>
                </a:extLst>
              </p:cNvPr>
              <p:cNvPicPr>
                <a:picLocks noChangeAspect="1"/>
              </p:cNvPicPr>
              <p:nvPr/>
            </p:nvPicPr>
            <p:blipFill>
              <a:blip r:embed="rId24"/>
              <a:stretch>
                <a:fillRect/>
              </a:stretch>
            </p:blipFill>
            <p:spPr>
              <a:xfrm>
                <a:off x="4326134" y="859062"/>
                <a:ext cx="2426923" cy="1352068"/>
              </a:xfrm>
              <a:prstGeom prst="rect">
                <a:avLst/>
              </a:prstGeom>
            </p:spPr>
          </p:pic>
          <p:pic>
            <p:nvPicPr>
              <p:cNvPr id="104" name="圖片 103" descr="\documentclass{article}&#10;\usepackage{xcolor}&#10;\usepackage{amsmath}&#10;\pagestyle{empty}&#10;\begin{document}&#10;\textcolor{brown}{\textbf{Variable Node (VN)}}&#10;&#10;&#10;\end{document}" title="IguanaTex Picture Display">
                <a:extLst>
                  <a:ext uri="{FF2B5EF4-FFF2-40B4-BE49-F238E27FC236}">
                    <a16:creationId xmlns:a16="http://schemas.microsoft.com/office/drawing/2014/main" id="{7A027324-4E9A-E81C-96A2-C1A2F718FB9F}"/>
                  </a:ext>
                </a:extLst>
              </p:cNvPr>
              <p:cNvPicPr>
                <a:picLocks noChangeAspect="1"/>
              </p:cNvPicPr>
              <p:nvPr>
                <p:custDataLst>
                  <p:tags r:id="rId16"/>
                </p:custDataLst>
              </p:nvPr>
            </p:nvPicPr>
            <p:blipFill>
              <a:blip r:embed="rId25"/>
              <a:stretch>
                <a:fillRect/>
              </a:stretch>
            </p:blipFill>
            <p:spPr>
              <a:xfrm>
                <a:off x="4982439" y="2463376"/>
                <a:ext cx="1348303" cy="137192"/>
              </a:xfrm>
              <a:prstGeom prst="rect">
                <a:avLst/>
              </a:prstGeom>
            </p:spPr>
          </p:pic>
          <p:pic>
            <p:nvPicPr>
              <p:cNvPr id="108" name="圖片 107" descr="\documentclass{article}&#10;\usepackage{xcolor}&#10;\usepackage{amsmath}&#10;\pagestyle{empty}&#10;\begin{document}&#10;\textcolor{teal}{\textbf{Check Node (CN)}}&#10; &#10;&#10;&#10;\end{document}" title="IguanaTex Picture Display">
                <a:extLst>
                  <a:ext uri="{FF2B5EF4-FFF2-40B4-BE49-F238E27FC236}">
                    <a16:creationId xmlns:a16="http://schemas.microsoft.com/office/drawing/2014/main" id="{E540714E-18F3-E724-257F-1C8513617B2F}"/>
                  </a:ext>
                </a:extLst>
              </p:cNvPr>
              <p:cNvPicPr>
                <a:picLocks noChangeAspect="1"/>
              </p:cNvPicPr>
              <p:nvPr>
                <p:custDataLst>
                  <p:tags r:id="rId17"/>
                </p:custDataLst>
              </p:nvPr>
            </p:nvPicPr>
            <p:blipFill>
              <a:blip r:embed="rId26"/>
              <a:stretch>
                <a:fillRect/>
              </a:stretch>
            </p:blipFill>
            <p:spPr>
              <a:xfrm>
                <a:off x="4982440" y="680302"/>
                <a:ext cx="1188866" cy="136547"/>
              </a:xfrm>
              <a:prstGeom prst="rect">
                <a:avLst/>
              </a:prstGeom>
            </p:spPr>
          </p:pic>
          <p:pic>
            <p:nvPicPr>
              <p:cNvPr id="122" name="圖片 121" descr="\documentclass{article}&#10;\usepackage{amsmath}&#10;\pagestyle{empty}&#10;\begin{document}&#10;&#10;$L_{v_i}$&#10;&#10;&#10;\end{document}" title="IguanaTex Picture Display">
                <a:extLst>
                  <a:ext uri="{FF2B5EF4-FFF2-40B4-BE49-F238E27FC236}">
                    <a16:creationId xmlns:a16="http://schemas.microsoft.com/office/drawing/2014/main" id="{FABA6E2B-059E-E433-797D-04ACB2CDE97B}"/>
                  </a:ext>
                </a:extLst>
              </p:cNvPr>
              <p:cNvPicPr>
                <a:picLocks noChangeAspect="1"/>
              </p:cNvPicPr>
              <p:nvPr>
                <p:custDataLst>
                  <p:tags r:id="rId18"/>
                </p:custDataLst>
              </p:nvPr>
            </p:nvPicPr>
            <p:blipFill>
              <a:blip r:embed="rId27"/>
              <a:stretch>
                <a:fillRect/>
              </a:stretch>
            </p:blipFill>
            <p:spPr>
              <a:xfrm>
                <a:off x="4377448" y="2199541"/>
                <a:ext cx="226639" cy="171537"/>
              </a:xfrm>
              <a:prstGeom prst="rect">
                <a:avLst/>
              </a:prstGeom>
            </p:spPr>
          </p:pic>
          <p:pic>
            <p:nvPicPr>
              <p:cNvPr id="205" name="圖片 204" descr="\documentclass{article}&#10;\usepackage{amsmath}&#10;\pagestyle{empty}&#10;\begin{document}&#10;&#10;$L_{v_{(i+1)}}$&#10;&#10;&#10;\end{document}" title="IguanaTex Bitmap Display">
                <a:extLst>
                  <a:ext uri="{FF2B5EF4-FFF2-40B4-BE49-F238E27FC236}">
                    <a16:creationId xmlns:a16="http://schemas.microsoft.com/office/drawing/2014/main" id="{54809428-9C37-5138-9C73-F30C624151E7}"/>
                  </a:ext>
                </a:extLst>
              </p:cNvPr>
              <p:cNvPicPr>
                <a:picLocks noChangeAspect="1"/>
              </p:cNvPicPr>
              <p:nvPr>
                <p:custDataLst>
                  <p:tags r:id="rId19"/>
                </p:custDataLst>
              </p:nvPr>
            </p:nvPicPr>
            <p:blipFill>
              <a:blip r:embed="rId28"/>
              <a:stretch>
                <a:fillRect/>
              </a:stretch>
            </p:blipFill>
            <p:spPr>
              <a:xfrm>
                <a:off x="4838945" y="2216354"/>
                <a:ext cx="471625" cy="200311"/>
              </a:xfrm>
              <a:prstGeom prst="rect">
                <a:avLst/>
              </a:prstGeom>
            </p:spPr>
          </p:pic>
          <p:pic>
            <p:nvPicPr>
              <p:cNvPr id="195" name="圖片 194" descr="\documentclass{article}&#10;\usepackage{amsmath}&#10;\pagestyle{empty}&#10;\begin{document}&#10;&#10;$L_{v_{(i+2)}}$&#10;&#10;&#10;\end{document}" title="IguanaTex Bitmap Display">
                <a:extLst>
                  <a:ext uri="{FF2B5EF4-FFF2-40B4-BE49-F238E27FC236}">
                    <a16:creationId xmlns:a16="http://schemas.microsoft.com/office/drawing/2014/main" id="{76A87AB0-7C7F-2250-088E-D6EE84955026}"/>
                  </a:ext>
                </a:extLst>
              </p:cNvPr>
              <p:cNvPicPr>
                <a:picLocks noChangeAspect="1"/>
              </p:cNvPicPr>
              <p:nvPr>
                <p:custDataLst>
                  <p:tags r:id="rId20"/>
                </p:custDataLst>
              </p:nvPr>
            </p:nvPicPr>
            <p:blipFill>
              <a:blip r:embed="rId29"/>
              <a:stretch>
                <a:fillRect/>
              </a:stretch>
            </p:blipFill>
            <p:spPr>
              <a:xfrm>
                <a:off x="5393942" y="2218488"/>
                <a:ext cx="471625" cy="200311"/>
              </a:xfrm>
              <a:prstGeom prst="rect">
                <a:avLst/>
              </a:prstGeom>
            </p:spPr>
          </p:pic>
          <p:pic>
            <p:nvPicPr>
              <p:cNvPr id="190" name="圖片 189" descr="\documentclass{article}&#10;\usepackage{amsmath}&#10;\pagestyle{empty}&#10;\begin{document}&#10;&#10;$L_{v_{(i+3)}}$&#10;&#10;&#10;\end{document}" title="IguanaTex Bitmap Display">
                <a:extLst>
                  <a:ext uri="{FF2B5EF4-FFF2-40B4-BE49-F238E27FC236}">
                    <a16:creationId xmlns:a16="http://schemas.microsoft.com/office/drawing/2014/main" id="{ED2247C4-A8D7-64D8-1543-EA7BACFDD716}"/>
                  </a:ext>
                </a:extLst>
              </p:cNvPr>
              <p:cNvPicPr>
                <a:picLocks noChangeAspect="1"/>
              </p:cNvPicPr>
              <p:nvPr>
                <p:custDataLst>
                  <p:tags r:id="rId21"/>
                </p:custDataLst>
              </p:nvPr>
            </p:nvPicPr>
            <p:blipFill>
              <a:blip r:embed="rId30"/>
              <a:stretch>
                <a:fillRect/>
              </a:stretch>
            </p:blipFill>
            <p:spPr>
              <a:xfrm>
                <a:off x="5924155" y="2213217"/>
                <a:ext cx="471625" cy="200311"/>
              </a:xfrm>
              <a:prstGeom prst="rect">
                <a:avLst/>
              </a:prstGeom>
            </p:spPr>
          </p:pic>
          <p:pic>
            <p:nvPicPr>
              <p:cNvPr id="200" name="圖片 199" descr="\documentclass{article}&#10;\usepackage{amsmath}&#10;\pagestyle{empty}&#10;\begin{document}&#10;&#10;$L_{v_{(i+4)}}$&#10;&#10;&#10;\end{document}" title="IguanaTex Bitmap Display">
                <a:extLst>
                  <a:ext uri="{FF2B5EF4-FFF2-40B4-BE49-F238E27FC236}">
                    <a16:creationId xmlns:a16="http://schemas.microsoft.com/office/drawing/2014/main" id="{92A916F3-5879-0242-0F76-DB0AA5626094}"/>
                  </a:ext>
                </a:extLst>
              </p:cNvPr>
              <p:cNvPicPr>
                <a:picLocks noChangeAspect="1"/>
              </p:cNvPicPr>
              <p:nvPr>
                <p:custDataLst>
                  <p:tags r:id="rId22"/>
                </p:custDataLst>
              </p:nvPr>
            </p:nvPicPr>
            <p:blipFill>
              <a:blip r:embed="rId31"/>
              <a:stretch>
                <a:fillRect/>
              </a:stretch>
            </p:blipFill>
            <p:spPr>
              <a:xfrm>
                <a:off x="6455448" y="2216354"/>
                <a:ext cx="471625" cy="200311"/>
              </a:xfrm>
              <a:prstGeom prst="rect">
                <a:avLst/>
              </a:prstGeom>
            </p:spPr>
          </p:pic>
        </p:grpSp>
        <p:cxnSp>
          <p:nvCxnSpPr>
            <p:cNvPr id="65" name="直線單箭頭接點 64">
              <a:extLst>
                <a:ext uri="{FF2B5EF4-FFF2-40B4-BE49-F238E27FC236}">
                  <a16:creationId xmlns:a16="http://schemas.microsoft.com/office/drawing/2014/main" id="{34D09B68-A36B-EB61-8E41-CFE2E6F0BBF6}"/>
                </a:ext>
              </a:extLst>
            </p:cNvPr>
            <p:cNvCxnSpPr/>
            <p:nvPr/>
          </p:nvCxnSpPr>
          <p:spPr>
            <a:xfrm>
              <a:off x="2941459" y="1658187"/>
              <a:ext cx="116632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7" name="圖片 66" descr="\documentclass{article}&#10;\usepackage{amsmath}&#10;\pagestyle{empty}&#10;\begin{document}&#10;&#10;Tanner Graph&#10;&#10;&#10;\end{document}" title="IguanaTex Picture Display">
              <a:extLst>
                <a:ext uri="{FF2B5EF4-FFF2-40B4-BE49-F238E27FC236}">
                  <a16:creationId xmlns:a16="http://schemas.microsoft.com/office/drawing/2014/main" id="{4D17F19F-8EBE-AEA4-682B-FA05FCBAC364}"/>
                </a:ext>
              </a:extLst>
            </p:cNvPr>
            <p:cNvPicPr>
              <a:picLocks noChangeAspect="1"/>
            </p:cNvPicPr>
            <p:nvPr>
              <p:custDataLst>
                <p:tags r:id="rId5"/>
              </p:custDataLst>
            </p:nvPr>
          </p:nvPicPr>
          <p:blipFill>
            <a:blip r:embed="rId32"/>
            <a:stretch>
              <a:fillRect/>
            </a:stretch>
          </p:blipFill>
          <p:spPr>
            <a:xfrm>
              <a:off x="2981300" y="1444246"/>
              <a:ext cx="999708" cy="148273"/>
            </a:xfrm>
            <a:prstGeom prst="rect">
              <a:avLst/>
            </a:prstGeom>
          </p:spPr>
        </p:pic>
        <p:grpSp>
          <p:nvGrpSpPr>
            <p:cNvPr id="110" name="群組 109">
              <a:extLst>
                <a:ext uri="{FF2B5EF4-FFF2-40B4-BE49-F238E27FC236}">
                  <a16:creationId xmlns:a16="http://schemas.microsoft.com/office/drawing/2014/main" id="{13A8D571-7731-51AD-3569-0E5853ADAD0A}"/>
                </a:ext>
              </a:extLst>
            </p:cNvPr>
            <p:cNvGrpSpPr/>
            <p:nvPr/>
          </p:nvGrpSpPr>
          <p:grpSpPr>
            <a:xfrm>
              <a:off x="367384" y="1196018"/>
              <a:ext cx="2272417" cy="924337"/>
              <a:chOff x="172598" y="1178902"/>
              <a:chExt cx="2771340" cy="1108101"/>
            </a:xfrm>
          </p:grpSpPr>
          <p:grpSp>
            <p:nvGrpSpPr>
              <p:cNvPr id="88" name="群組 87">
                <a:extLst>
                  <a:ext uri="{FF2B5EF4-FFF2-40B4-BE49-F238E27FC236}">
                    <a16:creationId xmlns:a16="http://schemas.microsoft.com/office/drawing/2014/main" id="{7E1818A7-7561-365E-2F52-8175BC5F4111}"/>
                  </a:ext>
                </a:extLst>
              </p:cNvPr>
              <p:cNvGrpSpPr/>
              <p:nvPr/>
            </p:nvGrpSpPr>
            <p:grpSpPr>
              <a:xfrm>
                <a:off x="172598" y="1178902"/>
                <a:ext cx="2434720" cy="1108101"/>
                <a:chOff x="620273" y="1347096"/>
                <a:chExt cx="2434720" cy="1108101"/>
              </a:xfrm>
            </p:grpSpPr>
            <p:grpSp>
              <p:nvGrpSpPr>
                <p:cNvPr id="63" name="群組 62">
                  <a:extLst>
                    <a:ext uri="{FF2B5EF4-FFF2-40B4-BE49-F238E27FC236}">
                      <a16:creationId xmlns:a16="http://schemas.microsoft.com/office/drawing/2014/main" id="{CB3AEE19-359A-D913-6485-B550EEC8F702}"/>
                    </a:ext>
                  </a:extLst>
                </p:cNvPr>
                <p:cNvGrpSpPr/>
                <p:nvPr/>
              </p:nvGrpSpPr>
              <p:grpSpPr>
                <a:xfrm>
                  <a:off x="620273" y="1543959"/>
                  <a:ext cx="2426680" cy="911238"/>
                  <a:chOff x="682726" y="1370642"/>
                  <a:chExt cx="2426680" cy="911238"/>
                </a:xfrm>
              </p:grpSpPr>
              <p:pic>
                <p:nvPicPr>
                  <p:cNvPr id="31" name="圖片 30" descr="\documentclass{article}&#10;\usepackage{amsmath}&#10;\pagestyle{empty}&#10;\begin{document}&#10;&#10;\[&#10;\begin{bmatrix}&#10;1 &amp; 0 &amp; 1 &amp; 0 &amp; 1 \\&#10;0 &amp; 1 &amp; 1 &amp; 0 &amp; 0\\&#10;1 &amp; 0 &amp; 0 &amp; 1 &amp; 1&#10;\end{bmatrix}&#10;\]&#10;&#10;&#10;\end{document}" title="IguanaTex Picture Display">
                    <a:extLst>
                      <a:ext uri="{FF2B5EF4-FFF2-40B4-BE49-F238E27FC236}">
                        <a16:creationId xmlns:a16="http://schemas.microsoft.com/office/drawing/2014/main" id="{2463F33B-D184-31AF-68DE-9EEB7CA51064}"/>
                      </a:ext>
                    </a:extLst>
                  </p:cNvPr>
                  <p:cNvPicPr>
                    <a:picLocks noChangeAspect="1"/>
                  </p:cNvPicPr>
                  <p:nvPr>
                    <p:custDataLst>
                      <p:tags r:id="rId14"/>
                    </p:custDataLst>
                  </p:nvPr>
                </p:nvPicPr>
                <p:blipFill>
                  <a:blip r:embed="rId33"/>
                  <a:stretch>
                    <a:fillRect/>
                  </a:stretch>
                </p:blipFill>
                <p:spPr>
                  <a:xfrm>
                    <a:off x="1291502" y="1370642"/>
                    <a:ext cx="1817904" cy="911238"/>
                  </a:xfrm>
                  <a:prstGeom prst="rect">
                    <a:avLst/>
                  </a:prstGeom>
                </p:spPr>
              </p:pic>
              <p:pic>
                <p:nvPicPr>
                  <p:cNvPr id="62" name="圖片 61" descr="\documentclass{article}&#10;\usepackage{amsmath}&#10;\pagestyle{empty}&#10;\begin{document}&#10;&#10;\textbf{H} = &#10;&#10;&#10;\end{document}" title="IguanaTex Picture Display">
                    <a:extLst>
                      <a:ext uri="{FF2B5EF4-FFF2-40B4-BE49-F238E27FC236}">
                        <a16:creationId xmlns:a16="http://schemas.microsoft.com/office/drawing/2014/main" id="{E9AE4507-8593-0302-3CCE-B928732602D3}"/>
                      </a:ext>
                    </a:extLst>
                  </p:cNvPr>
                  <p:cNvPicPr>
                    <a:picLocks noChangeAspect="1"/>
                  </p:cNvPicPr>
                  <p:nvPr>
                    <p:custDataLst>
                      <p:tags r:id="rId15"/>
                    </p:custDataLst>
                  </p:nvPr>
                </p:nvPicPr>
                <p:blipFill>
                  <a:blip r:embed="rId34"/>
                  <a:stretch>
                    <a:fillRect/>
                  </a:stretch>
                </p:blipFill>
                <p:spPr>
                  <a:xfrm>
                    <a:off x="682726" y="1740166"/>
                    <a:ext cx="486095" cy="173714"/>
                  </a:xfrm>
                  <a:prstGeom prst="rect">
                    <a:avLst/>
                  </a:prstGeom>
                </p:spPr>
              </p:pic>
            </p:grpSp>
            <p:pic>
              <p:nvPicPr>
                <p:cNvPr id="74" name="圖片 73" descr="\documentclass{article}&#10;\usepackage{xcolor}&#10;\usepackage{amsmath}&#10;\pagestyle{empty}&#10;\begin{document}&#10;\textcolor{brown}{\textbf{VN0}}&#10;&#10;&#10;\end{document}" title="IguanaTex Picture Display">
                  <a:extLst>
                    <a:ext uri="{FF2B5EF4-FFF2-40B4-BE49-F238E27FC236}">
                      <a16:creationId xmlns:a16="http://schemas.microsoft.com/office/drawing/2014/main" id="{C0B8AFAB-4B2B-34BD-3398-79CBAC6CCEA7}"/>
                    </a:ext>
                  </a:extLst>
                </p:cNvPr>
                <p:cNvPicPr>
                  <a:picLocks noChangeAspect="1"/>
                </p:cNvPicPr>
                <p:nvPr>
                  <p:custDataLst>
                    <p:tags r:id="rId9"/>
                  </p:custDataLst>
                </p:nvPr>
              </p:nvPicPr>
              <p:blipFill>
                <a:blip r:embed="rId35"/>
                <a:stretch>
                  <a:fillRect/>
                </a:stretch>
              </p:blipFill>
              <p:spPr>
                <a:xfrm>
                  <a:off x="1261615" y="1352550"/>
                  <a:ext cx="278080" cy="86247"/>
                </a:xfrm>
                <a:prstGeom prst="rect">
                  <a:avLst/>
                </a:prstGeom>
              </p:spPr>
            </p:pic>
            <p:pic>
              <p:nvPicPr>
                <p:cNvPr id="77" name="圖片 76" descr="\documentclass{article}&#10;\usepackage{xcolor}&#10;\usepackage{amsmath}&#10;\pagestyle{empty}&#10;\begin{document}&#10;\textcolor{brown}{\textbf{VN1}}&#10;&#10;&#10;\end{document}" title="IguanaTex Picture Display">
                  <a:extLst>
                    <a:ext uri="{FF2B5EF4-FFF2-40B4-BE49-F238E27FC236}">
                      <a16:creationId xmlns:a16="http://schemas.microsoft.com/office/drawing/2014/main" id="{7F585037-4C43-2928-EE43-2A49C34F0652}"/>
                    </a:ext>
                  </a:extLst>
                </p:cNvPr>
                <p:cNvPicPr>
                  <a:picLocks noChangeAspect="1"/>
                </p:cNvPicPr>
                <p:nvPr>
                  <p:custDataLst>
                    <p:tags r:id="rId10"/>
                  </p:custDataLst>
                </p:nvPr>
              </p:nvPicPr>
              <p:blipFill>
                <a:blip r:embed="rId36"/>
                <a:stretch>
                  <a:fillRect/>
                </a:stretch>
              </p:blipFill>
              <p:spPr>
                <a:xfrm>
                  <a:off x="1652389" y="1352549"/>
                  <a:ext cx="273654" cy="85503"/>
                </a:xfrm>
                <a:prstGeom prst="rect">
                  <a:avLst/>
                </a:prstGeom>
              </p:spPr>
            </p:pic>
            <p:pic>
              <p:nvPicPr>
                <p:cNvPr id="81" name="圖片 80" descr="\documentclass{article}&#10;\usepackage{xcolor}&#10;\usepackage{amsmath}&#10;\pagestyle{empty}&#10;\begin{document}&#10;\textcolor{brown}{\textbf{VN2}}&#10;&#10;&#10;\end{document}" title="IguanaTex Picture Display">
                  <a:extLst>
                    <a:ext uri="{FF2B5EF4-FFF2-40B4-BE49-F238E27FC236}">
                      <a16:creationId xmlns:a16="http://schemas.microsoft.com/office/drawing/2014/main" id="{45FAA51D-87E7-BC9A-053C-D0F01F565E7C}"/>
                    </a:ext>
                  </a:extLst>
                </p:cNvPr>
                <p:cNvPicPr>
                  <a:picLocks noChangeAspect="1"/>
                </p:cNvPicPr>
                <p:nvPr>
                  <p:custDataLst>
                    <p:tags r:id="rId11"/>
                  </p:custDataLst>
                </p:nvPr>
              </p:nvPicPr>
              <p:blipFill>
                <a:blip r:embed="rId37"/>
                <a:stretch>
                  <a:fillRect/>
                </a:stretch>
              </p:blipFill>
              <p:spPr>
                <a:xfrm>
                  <a:off x="2021200" y="1348352"/>
                  <a:ext cx="276605" cy="85503"/>
                </a:xfrm>
                <a:prstGeom prst="rect">
                  <a:avLst/>
                </a:prstGeom>
              </p:spPr>
            </p:pic>
            <p:pic>
              <p:nvPicPr>
                <p:cNvPr id="84" name="圖片 83" descr="\documentclass{article}&#10;\usepackage{xcolor}&#10;\usepackage{amsmath}&#10;\pagestyle{empty}&#10;\begin{document}&#10;\textcolor{brown}{\textbf{VN3}}&#10;&#10;&#10;\end{document}" title="IguanaTex Picture Display">
                  <a:extLst>
                    <a:ext uri="{FF2B5EF4-FFF2-40B4-BE49-F238E27FC236}">
                      <a16:creationId xmlns:a16="http://schemas.microsoft.com/office/drawing/2014/main" id="{A580BECD-B9D1-F252-5047-DA32206C64AC}"/>
                    </a:ext>
                  </a:extLst>
                </p:cNvPr>
                <p:cNvPicPr>
                  <a:picLocks noChangeAspect="1"/>
                </p:cNvPicPr>
                <p:nvPr>
                  <p:custDataLst>
                    <p:tags r:id="rId12"/>
                  </p:custDataLst>
                </p:nvPr>
              </p:nvPicPr>
              <p:blipFill>
                <a:blip r:embed="rId38"/>
                <a:stretch>
                  <a:fillRect/>
                </a:stretch>
              </p:blipFill>
              <p:spPr>
                <a:xfrm>
                  <a:off x="2407548" y="1347096"/>
                  <a:ext cx="278080" cy="86247"/>
                </a:xfrm>
                <a:prstGeom prst="rect">
                  <a:avLst/>
                </a:prstGeom>
              </p:spPr>
            </p:pic>
            <p:pic>
              <p:nvPicPr>
                <p:cNvPr id="87" name="圖片 86" descr="\documentclass{article}&#10;\usepackage{xcolor}&#10;\usepackage{amsmath}&#10;\pagestyle{empty}&#10;\begin{document}&#10;\textcolor{brown}{\textbf{VN4}}&#10;&#10;&#10;\end{document}" title="IguanaTex Picture Display">
                  <a:extLst>
                    <a:ext uri="{FF2B5EF4-FFF2-40B4-BE49-F238E27FC236}">
                      <a16:creationId xmlns:a16="http://schemas.microsoft.com/office/drawing/2014/main" id="{52B5883E-2AE6-6EA2-BFBB-58C24E5DBC34}"/>
                    </a:ext>
                  </a:extLst>
                </p:cNvPr>
                <p:cNvPicPr>
                  <a:picLocks noChangeAspect="1"/>
                </p:cNvPicPr>
                <p:nvPr>
                  <p:custDataLst>
                    <p:tags r:id="rId13"/>
                  </p:custDataLst>
                </p:nvPr>
              </p:nvPicPr>
              <p:blipFill>
                <a:blip r:embed="rId39"/>
                <a:stretch>
                  <a:fillRect/>
                </a:stretch>
              </p:blipFill>
              <p:spPr>
                <a:xfrm>
                  <a:off x="2775438" y="1347096"/>
                  <a:ext cx="279555" cy="85503"/>
                </a:xfrm>
                <a:prstGeom prst="rect">
                  <a:avLst/>
                </a:prstGeom>
              </p:spPr>
            </p:pic>
          </p:grpSp>
          <p:pic>
            <p:nvPicPr>
              <p:cNvPr id="91" name="圖片 90" descr="\documentclass{article}&#10;\usepackage{xcolor}&#10;\usepackage{amsmath}&#10;\pagestyle{empty}&#10;\begin{document}&#10;\textcolor{teal}{\textbf{CN0}}&#10;&#10;&#10;\end{document}" title="IguanaTex Picture Display">
                <a:extLst>
                  <a:ext uri="{FF2B5EF4-FFF2-40B4-BE49-F238E27FC236}">
                    <a16:creationId xmlns:a16="http://schemas.microsoft.com/office/drawing/2014/main" id="{2BDAE179-AC36-531A-38EA-F08959402F4F}"/>
                  </a:ext>
                </a:extLst>
              </p:cNvPr>
              <p:cNvPicPr>
                <a:picLocks noChangeAspect="1"/>
              </p:cNvPicPr>
              <p:nvPr>
                <p:custDataLst>
                  <p:tags r:id="rId6"/>
                </p:custDataLst>
              </p:nvPr>
            </p:nvPicPr>
            <p:blipFill>
              <a:blip r:embed="rId40"/>
              <a:stretch>
                <a:fillRect/>
              </a:stretch>
            </p:blipFill>
            <p:spPr>
              <a:xfrm>
                <a:off x="2674709" y="1459585"/>
                <a:ext cx="269229" cy="87734"/>
              </a:xfrm>
              <a:prstGeom prst="rect">
                <a:avLst/>
              </a:prstGeom>
            </p:spPr>
          </p:pic>
          <p:pic>
            <p:nvPicPr>
              <p:cNvPr id="94" name="圖片 93" descr="\documentclass{article}&#10;\usepackage{xcolor}&#10;\usepackage{amsmath}&#10;\pagestyle{empty}&#10;\begin{document}&#10;\textcolor{teal}{\textbf{CN1}}&#10;&#10;&#10;\end{document}" title="IguanaTex Picture Display">
                <a:extLst>
                  <a:ext uri="{FF2B5EF4-FFF2-40B4-BE49-F238E27FC236}">
                    <a16:creationId xmlns:a16="http://schemas.microsoft.com/office/drawing/2014/main" id="{AD3E7E61-2A0A-7486-B628-F86628258922}"/>
                  </a:ext>
                </a:extLst>
              </p:cNvPr>
              <p:cNvPicPr>
                <a:picLocks noChangeAspect="1"/>
              </p:cNvPicPr>
              <p:nvPr>
                <p:custDataLst>
                  <p:tags r:id="rId7"/>
                </p:custDataLst>
              </p:nvPr>
            </p:nvPicPr>
            <p:blipFill>
              <a:blip r:embed="rId41"/>
              <a:stretch>
                <a:fillRect/>
              </a:stretch>
            </p:blipFill>
            <p:spPr>
              <a:xfrm>
                <a:off x="2674710" y="1764282"/>
                <a:ext cx="264803" cy="87734"/>
              </a:xfrm>
              <a:prstGeom prst="rect">
                <a:avLst/>
              </a:prstGeom>
            </p:spPr>
          </p:pic>
          <p:pic>
            <p:nvPicPr>
              <p:cNvPr id="97" name="圖片 96" descr="\documentclass{article}&#10;\usepackage{xcolor}&#10;\usepackage{amsmath}&#10;\pagestyle{empty}&#10;\begin{document}&#10;\textcolor{teal}{\textbf{CN2}}&#10;&#10;&#10;\end{document}" title="IguanaTex Picture Display">
                <a:extLst>
                  <a:ext uri="{FF2B5EF4-FFF2-40B4-BE49-F238E27FC236}">
                    <a16:creationId xmlns:a16="http://schemas.microsoft.com/office/drawing/2014/main" id="{5F61C1DA-1602-F55B-710A-BA32E863E137}"/>
                  </a:ext>
                </a:extLst>
              </p:cNvPr>
              <p:cNvPicPr>
                <a:picLocks noChangeAspect="1"/>
              </p:cNvPicPr>
              <p:nvPr>
                <p:custDataLst>
                  <p:tags r:id="rId8"/>
                </p:custDataLst>
              </p:nvPr>
            </p:nvPicPr>
            <p:blipFill>
              <a:blip r:embed="rId42"/>
              <a:stretch>
                <a:fillRect/>
              </a:stretch>
            </p:blipFill>
            <p:spPr>
              <a:xfrm>
                <a:off x="2674710" y="2068979"/>
                <a:ext cx="267753" cy="87734"/>
              </a:xfrm>
              <a:prstGeom prst="rect">
                <a:avLst/>
              </a:prstGeom>
            </p:spPr>
          </p:pic>
        </p:grpSp>
      </p:grpSp>
      <p:pic>
        <p:nvPicPr>
          <p:cNvPr id="10" name="圖片 9" descr="\documentclass{article}&#10;\usepackage{amsmath}&#10;\pagestyle{empty}&#10;\begin{document}&#10;&#10;\begin{enumerate}&#10;    \item \textbf{Initialization:} For all VN, initialize all $L_{v_{i}}$ according to (1) for the appropriate channel model. Then, set $L_{v_{i} \to c_{j}} = L_{v_{i}}(LLR)$ at first iteration.&#10;\end{enumerate}&#10;&#10;&#10;\end{document}" title="IguanaTex Picture Display">
            <a:extLst>
              <a:ext uri="{FF2B5EF4-FFF2-40B4-BE49-F238E27FC236}">
                <a16:creationId xmlns:a16="http://schemas.microsoft.com/office/drawing/2014/main" id="{3F28DC15-D4B7-213C-4FD7-F79761EBB6F9}"/>
              </a:ext>
            </a:extLst>
          </p:cNvPr>
          <p:cNvPicPr>
            <a:picLocks noChangeAspect="1"/>
          </p:cNvPicPr>
          <p:nvPr>
            <p:custDataLst>
              <p:tags r:id="rId1"/>
            </p:custDataLst>
          </p:nvPr>
        </p:nvPicPr>
        <p:blipFill>
          <a:blip r:embed="rId43"/>
          <a:stretch>
            <a:fillRect/>
          </a:stretch>
        </p:blipFill>
        <p:spPr>
          <a:xfrm>
            <a:off x="94643" y="2761204"/>
            <a:ext cx="7544237" cy="523887"/>
          </a:xfrm>
          <a:prstGeom prst="rect">
            <a:avLst/>
          </a:prstGeom>
        </p:spPr>
      </p:pic>
      <p:pic>
        <p:nvPicPr>
          <p:cNvPr id="174" name="圖片 173" descr="\documentclass{article}&#10;\usepackage{amsmath}&#10;\pagestyle{empty}&#10;\begin{document}&#10;&#10;\begin{equation}&#10;L_{v_{i}} = L(r_i | y_i) = \log \left( \frac{\Pr(r_i = 0 | y_i)}{\Pr(r_i = 1 | y_i)} \right) = \frac{2 y_i}{\sigma^2}&#10;\tag{1}&#10;\end{equation}&#10;&#10;&#10;\end{document}" title="IguanaTex Picture Display">
            <a:extLst>
              <a:ext uri="{FF2B5EF4-FFF2-40B4-BE49-F238E27FC236}">
                <a16:creationId xmlns:a16="http://schemas.microsoft.com/office/drawing/2014/main" id="{DAA8078A-047D-5955-676E-44DD37D82343}"/>
              </a:ext>
            </a:extLst>
          </p:cNvPr>
          <p:cNvPicPr>
            <a:picLocks noChangeAspect="1"/>
          </p:cNvPicPr>
          <p:nvPr>
            <p:custDataLst>
              <p:tags r:id="rId2"/>
            </p:custDataLst>
          </p:nvPr>
        </p:nvPicPr>
        <p:blipFill>
          <a:blip r:embed="rId44"/>
          <a:stretch>
            <a:fillRect/>
          </a:stretch>
        </p:blipFill>
        <p:spPr>
          <a:xfrm>
            <a:off x="1535458" y="3463965"/>
            <a:ext cx="6069943" cy="547200"/>
          </a:xfrm>
          <a:prstGeom prst="rect">
            <a:avLst/>
          </a:prstGeom>
        </p:spPr>
      </p:pic>
      <p:pic>
        <p:nvPicPr>
          <p:cNvPr id="183" name="圖片 182" descr="\documentclass{article}&#10;\usepackage{amsmath}&#10;\pagestyle{empty}&#10;\begin{document}&#10;&#10;\noindent $r_{i}$ represents the decoded codeword , $y_{i}$ represents the channel value and $\sigma$ is the Gaussian noise standard deviation.&#10;&#10;&#10;\end{document}" title="IguanaTex Picture Display">
            <a:extLst>
              <a:ext uri="{FF2B5EF4-FFF2-40B4-BE49-F238E27FC236}">
                <a16:creationId xmlns:a16="http://schemas.microsoft.com/office/drawing/2014/main" id="{3396A008-98CD-1C47-119A-691B09000CA0}"/>
              </a:ext>
            </a:extLst>
          </p:cNvPr>
          <p:cNvPicPr>
            <a:picLocks noChangeAspect="1"/>
          </p:cNvPicPr>
          <p:nvPr>
            <p:custDataLst>
              <p:tags r:id="rId3"/>
            </p:custDataLst>
          </p:nvPr>
        </p:nvPicPr>
        <p:blipFill>
          <a:blip r:embed="rId45"/>
          <a:stretch>
            <a:fillRect/>
          </a:stretch>
        </p:blipFill>
        <p:spPr>
          <a:xfrm>
            <a:off x="367384" y="4262730"/>
            <a:ext cx="7843200" cy="436115"/>
          </a:xfrm>
          <a:prstGeom prst="rect">
            <a:avLst/>
          </a:prstGeom>
        </p:spPr>
      </p:pic>
    </p:spTree>
    <p:extLst>
      <p:ext uri="{BB962C8B-B14F-4D97-AF65-F5344CB8AC3E}">
        <p14:creationId xmlns:p14="http://schemas.microsoft.com/office/powerpoint/2010/main" val="9572548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37AA8-40CC-5EDB-335D-A7B9235440C3}"/>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B4267871-BFDF-2150-706E-E982E91202FE}"/>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a:extLst>
              <a:ext uri="{FF2B5EF4-FFF2-40B4-BE49-F238E27FC236}">
                <a16:creationId xmlns:a16="http://schemas.microsoft.com/office/drawing/2014/main" id="{78132A3F-1D71-7CB6-FEC2-0943CC6D9780}"/>
              </a:ext>
            </a:extLst>
          </p:cNvPr>
          <p:cNvSpPr txBox="1">
            <a:spLocks/>
          </p:cNvSpPr>
          <p:nvPr/>
        </p:nvSpPr>
        <p:spPr>
          <a:xfrm>
            <a:off x="2" y="1"/>
            <a:ext cx="833485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defTabSz="914377">
              <a:buClr>
                <a:srgbClr val="000000"/>
              </a:buClr>
              <a:defRPr/>
            </a:pPr>
            <a:r>
              <a:rPr lang="en-US" altLang="zh-TW" b="0" dirty="0">
                <a:solidFill>
                  <a:srgbClr val="FFFFFF"/>
                </a:solidFill>
              </a:rPr>
              <a:t>Simulation</a:t>
            </a:r>
            <a:endParaRPr lang="zh-TW" altLang="en-US" b="0" dirty="0">
              <a:solidFill>
                <a:srgbClr val="FFFFFF"/>
              </a:solidFill>
            </a:endParaRPr>
          </a:p>
        </p:txBody>
      </p:sp>
      <p:grpSp>
        <p:nvGrpSpPr>
          <p:cNvPr id="3" name="群組 2">
            <a:extLst>
              <a:ext uri="{FF2B5EF4-FFF2-40B4-BE49-F238E27FC236}">
                <a16:creationId xmlns:a16="http://schemas.microsoft.com/office/drawing/2014/main" id="{F493D65D-BDB0-485B-98A2-1422243F7159}"/>
              </a:ext>
            </a:extLst>
          </p:cNvPr>
          <p:cNvGrpSpPr/>
          <p:nvPr/>
        </p:nvGrpSpPr>
        <p:grpSpPr>
          <a:xfrm>
            <a:off x="0" y="4902300"/>
            <a:ext cx="9144000" cy="241201"/>
            <a:chOff x="14866" y="4663715"/>
            <a:chExt cx="9129137" cy="241201"/>
          </a:xfrm>
        </p:grpSpPr>
        <p:sp>
          <p:nvSpPr>
            <p:cNvPr id="5" name="Google Shape;298;p39">
              <a:extLst>
                <a:ext uri="{FF2B5EF4-FFF2-40B4-BE49-F238E27FC236}">
                  <a16:creationId xmlns:a16="http://schemas.microsoft.com/office/drawing/2014/main" id="{289E2B46-224D-1058-35AC-007554EAB896}"/>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October , 17</a:t>
              </a:r>
            </a:p>
          </p:txBody>
        </p:sp>
        <p:sp>
          <p:nvSpPr>
            <p:cNvPr id="7" name="Google Shape;297;p39 1">
              <a:extLst>
                <a:ext uri="{FF2B5EF4-FFF2-40B4-BE49-F238E27FC236}">
                  <a16:creationId xmlns:a16="http://schemas.microsoft.com/office/drawing/2014/main" id="{2508052F-4E3C-165E-5AA0-B811BD29210A}"/>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8" name="Google Shape;297;p39 2">
              <a:extLst>
                <a:ext uri="{FF2B5EF4-FFF2-40B4-BE49-F238E27FC236}">
                  <a16:creationId xmlns:a16="http://schemas.microsoft.com/office/drawing/2014/main" id="{369B2240-952B-9F13-23EF-7E5C85A5B7A5}"/>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9" name="矩形 8">
            <a:extLst>
              <a:ext uri="{FF2B5EF4-FFF2-40B4-BE49-F238E27FC236}">
                <a16:creationId xmlns:a16="http://schemas.microsoft.com/office/drawing/2014/main" id="{E8270072-8734-EACD-BF56-C317206B02F1}"/>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30</a:t>
            </a:fld>
            <a:endParaRPr lang="zh-TW" altLang="en-US" sz="1200" b="1" dirty="0">
              <a:ln w="0"/>
              <a:solidFill>
                <a:srgbClr val="FFFFFF"/>
              </a:solidFill>
              <a:latin typeface="Montserrat" panose="00000500000000000000" pitchFamily="2" charset="0"/>
            </a:endParaRPr>
          </a:p>
        </p:txBody>
      </p:sp>
      <p:pic>
        <p:nvPicPr>
          <p:cNvPr id="10" name="圖片 9" descr="一張含有 文字, 螢幕擷取畫面, 行, 圖表 的圖片&#10;&#10;自動產生的描述">
            <a:extLst>
              <a:ext uri="{FF2B5EF4-FFF2-40B4-BE49-F238E27FC236}">
                <a16:creationId xmlns:a16="http://schemas.microsoft.com/office/drawing/2014/main" id="{B1EAA2FC-2A00-CAA7-8843-F40E8C02C999}"/>
              </a:ext>
            </a:extLst>
          </p:cNvPr>
          <p:cNvPicPr>
            <a:picLocks noChangeAspect="1"/>
          </p:cNvPicPr>
          <p:nvPr/>
        </p:nvPicPr>
        <p:blipFill>
          <a:blip r:embed="rId4"/>
          <a:stretch>
            <a:fillRect/>
          </a:stretch>
        </p:blipFill>
        <p:spPr>
          <a:xfrm>
            <a:off x="318598" y="1396223"/>
            <a:ext cx="4324802" cy="3243600"/>
          </a:xfrm>
          <a:prstGeom prst="rect">
            <a:avLst/>
          </a:prstGeom>
        </p:spPr>
      </p:pic>
      <p:pic>
        <p:nvPicPr>
          <p:cNvPr id="11" name="圖片 10" descr="一張含有 文字, 螢幕擷取畫面, 行, 圖表 的圖片&#10;&#10;自動產生的描述">
            <a:extLst>
              <a:ext uri="{FF2B5EF4-FFF2-40B4-BE49-F238E27FC236}">
                <a16:creationId xmlns:a16="http://schemas.microsoft.com/office/drawing/2014/main" id="{DEE3416E-ACDF-232D-2766-50534662611A}"/>
              </a:ext>
            </a:extLst>
          </p:cNvPr>
          <p:cNvPicPr>
            <a:picLocks noChangeAspect="1"/>
          </p:cNvPicPr>
          <p:nvPr/>
        </p:nvPicPr>
        <p:blipFill>
          <a:blip r:embed="rId5"/>
          <a:stretch>
            <a:fillRect/>
          </a:stretch>
        </p:blipFill>
        <p:spPr>
          <a:xfrm>
            <a:off x="4475202" y="1396223"/>
            <a:ext cx="4324800" cy="3243600"/>
          </a:xfrm>
          <a:prstGeom prst="rect">
            <a:avLst/>
          </a:prstGeom>
        </p:spPr>
      </p:pic>
      <p:pic>
        <p:nvPicPr>
          <p:cNvPr id="13" name="圖片 12" descr="\documentclass{article}&#10;\usepackage{amsmath}&#10;\pagestyle{empty}&#10;\begin{document}&#10;&#10;\noindent To compare with the conventional BP (CBP) algorithm using different numbers of iterations.&#10;&#10;&#10;&#10;&#10;&#10;&#10;&#10;&#10;&#10;\end{document}" title="IguanaTex Picture Display">
            <a:extLst>
              <a:ext uri="{FF2B5EF4-FFF2-40B4-BE49-F238E27FC236}">
                <a16:creationId xmlns:a16="http://schemas.microsoft.com/office/drawing/2014/main" id="{472E176C-60C2-DBDF-D1DE-DFDA528F8FA5}"/>
              </a:ext>
            </a:extLst>
          </p:cNvPr>
          <p:cNvPicPr>
            <a:picLocks noChangeAspect="1"/>
          </p:cNvPicPr>
          <p:nvPr>
            <p:custDataLst>
              <p:tags r:id="rId1"/>
            </p:custDataLst>
          </p:nvPr>
        </p:nvPicPr>
        <p:blipFill>
          <a:blip r:embed="rId6"/>
          <a:stretch>
            <a:fillRect/>
          </a:stretch>
        </p:blipFill>
        <p:spPr>
          <a:xfrm>
            <a:off x="339496" y="812225"/>
            <a:ext cx="7841831" cy="447086"/>
          </a:xfrm>
          <a:prstGeom prst="rect">
            <a:avLst/>
          </a:prstGeom>
        </p:spPr>
      </p:pic>
    </p:spTree>
    <p:extLst>
      <p:ext uri="{BB962C8B-B14F-4D97-AF65-F5344CB8AC3E}">
        <p14:creationId xmlns:p14="http://schemas.microsoft.com/office/powerpoint/2010/main" val="29947870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C475F-4C4A-3DCC-3EA3-9D8384F77193}"/>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AEF5197E-B08C-10BB-2CEE-BB8B78FB31CA}"/>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a:extLst>
              <a:ext uri="{FF2B5EF4-FFF2-40B4-BE49-F238E27FC236}">
                <a16:creationId xmlns:a16="http://schemas.microsoft.com/office/drawing/2014/main" id="{B927E995-E4F2-165B-4CF9-5E6AB48D62FF}"/>
              </a:ext>
            </a:extLst>
          </p:cNvPr>
          <p:cNvSpPr txBox="1">
            <a:spLocks/>
          </p:cNvSpPr>
          <p:nvPr/>
        </p:nvSpPr>
        <p:spPr>
          <a:xfrm>
            <a:off x="2" y="1"/>
            <a:ext cx="833485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a:buClr>
                <a:srgbClr val="000000"/>
              </a:buClr>
              <a:defRPr/>
            </a:pPr>
            <a:r>
              <a:rPr lang="en-US" altLang="zh-TW" b="0" dirty="0">
                <a:solidFill>
                  <a:schemeClr val="bg1"/>
                </a:solidFill>
              </a:rPr>
              <a:t>NNBP Decoding of Hard Decision</a:t>
            </a:r>
            <a:endParaRPr lang="zh-TW" altLang="en-US" b="0" dirty="0">
              <a:solidFill>
                <a:srgbClr val="FFFFFF"/>
              </a:solidFill>
            </a:endParaRPr>
          </a:p>
        </p:txBody>
      </p:sp>
      <p:grpSp>
        <p:nvGrpSpPr>
          <p:cNvPr id="3" name="群組 2">
            <a:extLst>
              <a:ext uri="{FF2B5EF4-FFF2-40B4-BE49-F238E27FC236}">
                <a16:creationId xmlns:a16="http://schemas.microsoft.com/office/drawing/2014/main" id="{35FDD175-6F4C-F99E-C485-F5E525809337}"/>
              </a:ext>
            </a:extLst>
          </p:cNvPr>
          <p:cNvGrpSpPr/>
          <p:nvPr/>
        </p:nvGrpSpPr>
        <p:grpSpPr>
          <a:xfrm>
            <a:off x="0" y="4902300"/>
            <a:ext cx="9144000" cy="241201"/>
            <a:chOff x="14866" y="4663715"/>
            <a:chExt cx="9129137" cy="241201"/>
          </a:xfrm>
        </p:grpSpPr>
        <p:sp>
          <p:nvSpPr>
            <p:cNvPr id="5" name="Google Shape;298;p39">
              <a:extLst>
                <a:ext uri="{FF2B5EF4-FFF2-40B4-BE49-F238E27FC236}">
                  <a16:creationId xmlns:a16="http://schemas.microsoft.com/office/drawing/2014/main" id="{959353FA-9242-6CA4-0294-B75ECDE07CC8}"/>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October , 17</a:t>
              </a:r>
            </a:p>
          </p:txBody>
        </p:sp>
        <p:sp>
          <p:nvSpPr>
            <p:cNvPr id="7" name="Google Shape;297;p39 1">
              <a:extLst>
                <a:ext uri="{FF2B5EF4-FFF2-40B4-BE49-F238E27FC236}">
                  <a16:creationId xmlns:a16="http://schemas.microsoft.com/office/drawing/2014/main" id="{318CA9F0-78EF-3719-A00C-C619474AAB31}"/>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8" name="Google Shape;297;p39 2">
              <a:extLst>
                <a:ext uri="{FF2B5EF4-FFF2-40B4-BE49-F238E27FC236}">
                  <a16:creationId xmlns:a16="http://schemas.microsoft.com/office/drawing/2014/main" id="{660DE343-A1D7-F990-CED6-C6DC0D8FC069}"/>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9" name="矩形 8">
            <a:extLst>
              <a:ext uri="{FF2B5EF4-FFF2-40B4-BE49-F238E27FC236}">
                <a16:creationId xmlns:a16="http://schemas.microsoft.com/office/drawing/2014/main" id="{68C6C099-4C8C-BBCD-8D06-F7BC35A5DF1A}"/>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31</a:t>
            </a:fld>
            <a:endParaRPr lang="zh-TW" altLang="en-US" sz="1200" b="1" dirty="0">
              <a:ln w="0"/>
              <a:solidFill>
                <a:srgbClr val="FFFFFF"/>
              </a:solidFill>
              <a:latin typeface="Montserrat" panose="00000500000000000000" pitchFamily="2" charset="0"/>
            </a:endParaRPr>
          </a:p>
        </p:txBody>
      </p:sp>
      <p:pic>
        <p:nvPicPr>
          <p:cNvPr id="25" name="圖片 24" descr="\documentclass{article}&#10;\usepackage{amsmath}&#10;\pagestyle{empty}&#10;\begin{document}&#10;&#10;\begin{enumerate}&#10;    \item \textbf{Initialization:} For all VN, initialize all $L_{v_{i}}$ according to (1) for the appropriate channel model. Then, set $L_{v_{i} \to c_{j}} = L_{v_{i}}(LLR)$ at first iteration.&#10;\end{enumerate}&#10;&#10;&#10;\end{document}" title="IguanaTex Picture Display">
            <a:extLst>
              <a:ext uri="{FF2B5EF4-FFF2-40B4-BE49-F238E27FC236}">
                <a16:creationId xmlns:a16="http://schemas.microsoft.com/office/drawing/2014/main" id="{35CFD5DF-8EA1-41A0-B6C5-015843C6A722}"/>
              </a:ext>
            </a:extLst>
          </p:cNvPr>
          <p:cNvPicPr>
            <a:picLocks noChangeAspect="1"/>
          </p:cNvPicPr>
          <p:nvPr>
            <p:custDataLst>
              <p:tags r:id="rId1"/>
            </p:custDataLst>
          </p:nvPr>
        </p:nvPicPr>
        <p:blipFill>
          <a:blip r:embed="rId8"/>
          <a:stretch>
            <a:fillRect/>
          </a:stretch>
        </p:blipFill>
        <p:spPr>
          <a:xfrm>
            <a:off x="649030" y="1386613"/>
            <a:ext cx="7544237" cy="523887"/>
          </a:xfrm>
          <a:prstGeom prst="rect">
            <a:avLst/>
          </a:prstGeom>
        </p:spPr>
      </p:pic>
      <p:pic>
        <p:nvPicPr>
          <p:cNvPr id="27" name="圖片 26" descr="\documentclass{article}&#10;\usepackage{amsmath}&#10;\pagestyle{empty}&#10;\begin{document}&#10;&#10;\begin{equation}&#10;L_{v_{i}} = L(r_i | y_i) = \log \left( \frac{\Pr(r_i = 0 | y_i)}{\Pr(r_i = 1 | y_i)} \right) = \frac{2 y_i}{\sigma^2}&#10;\tag{1}&#10;\end{equation}&#10;&#10;&#10;\end{document}" title="IguanaTex Picture Display">
            <a:extLst>
              <a:ext uri="{FF2B5EF4-FFF2-40B4-BE49-F238E27FC236}">
                <a16:creationId xmlns:a16="http://schemas.microsoft.com/office/drawing/2014/main" id="{8443ED1D-50D6-7A5A-C775-2C9819E71563}"/>
              </a:ext>
            </a:extLst>
          </p:cNvPr>
          <p:cNvPicPr>
            <a:picLocks noChangeAspect="1"/>
          </p:cNvPicPr>
          <p:nvPr>
            <p:custDataLst>
              <p:tags r:id="rId2"/>
            </p:custDataLst>
          </p:nvPr>
        </p:nvPicPr>
        <p:blipFill>
          <a:blip r:embed="rId9"/>
          <a:stretch>
            <a:fillRect/>
          </a:stretch>
        </p:blipFill>
        <p:spPr>
          <a:xfrm>
            <a:off x="2089846" y="2089375"/>
            <a:ext cx="6069943" cy="547200"/>
          </a:xfrm>
          <a:prstGeom prst="rect">
            <a:avLst/>
          </a:prstGeom>
        </p:spPr>
      </p:pic>
      <p:pic>
        <p:nvPicPr>
          <p:cNvPr id="32" name="圖片 31" descr="\documentclass{article}&#10;\usepackage{amsmath}&#10;\pagestyle{empty}&#10;\begin{document}&#10;&#10;Recall : &#10;&#10;&#10;\end{document}" title="IguanaTex Picture Display">
            <a:extLst>
              <a:ext uri="{FF2B5EF4-FFF2-40B4-BE49-F238E27FC236}">
                <a16:creationId xmlns:a16="http://schemas.microsoft.com/office/drawing/2014/main" id="{3A54A44E-0C4B-FFD8-BC83-41E77306CA7F}"/>
              </a:ext>
            </a:extLst>
          </p:cNvPr>
          <p:cNvPicPr>
            <a:picLocks noChangeAspect="1"/>
          </p:cNvPicPr>
          <p:nvPr>
            <p:custDataLst>
              <p:tags r:id="rId3"/>
            </p:custDataLst>
          </p:nvPr>
        </p:nvPicPr>
        <p:blipFill>
          <a:blip r:embed="rId10"/>
          <a:stretch>
            <a:fillRect/>
          </a:stretch>
        </p:blipFill>
        <p:spPr>
          <a:xfrm>
            <a:off x="199030" y="1009641"/>
            <a:ext cx="722743" cy="163200"/>
          </a:xfrm>
          <a:prstGeom prst="rect">
            <a:avLst/>
          </a:prstGeom>
        </p:spPr>
      </p:pic>
      <p:cxnSp>
        <p:nvCxnSpPr>
          <p:cNvPr id="18" name="接點: 肘形 17">
            <a:extLst>
              <a:ext uri="{FF2B5EF4-FFF2-40B4-BE49-F238E27FC236}">
                <a16:creationId xmlns:a16="http://schemas.microsoft.com/office/drawing/2014/main" id="{193B6F32-FBFA-C581-6FDF-EC58CB482C10}"/>
              </a:ext>
            </a:extLst>
          </p:cNvPr>
          <p:cNvCxnSpPr>
            <a:cxnSpLocks/>
          </p:cNvCxnSpPr>
          <p:nvPr/>
        </p:nvCxnSpPr>
        <p:spPr>
          <a:xfrm rot="16200000" flipH="1">
            <a:off x="2185891" y="2833011"/>
            <a:ext cx="314521" cy="279400"/>
          </a:xfrm>
          <a:prstGeom prst="bentConnector3">
            <a:avLst>
              <a:gd name="adj1" fmla="val 100474"/>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圖片 9" descr="\documentclass{article}&#10;\usepackage{amsmath}&#10;\pagestyle{empty}&#10;\begin{document}&#10;&#10;\[&#10;L_{v_{i}} = &#10;    \begin{cases}&#10;        \frac{2}{\sigma^2} &amp; \text{if } y_{i} &gt; 0, \\&#10;        \frac{-2}{\sigma^2} &amp; \text{else},&#10;    \end{cases}&#10;\]&#10;&#10;&#10;&#10;&#10;&#10;&#10;&#10;&#10;\end{document}" title="IguanaTex Picture Display">
            <a:extLst>
              <a:ext uri="{FF2B5EF4-FFF2-40B4-BE49-F238E27FC236}">
                <a16:creationId xmlns:a16="http://schemas.microsoft.com/office/drawing/2014/main" id="{4E4EC4BC-3C41-C7FD-083E-04EB6CFE75E5}"/>
              </a:ext>
            </a:extLst>
          </p:cNvPr>
          <p:cNvPicPr>
            <a:picLocks noChangeAspect="1"/>
          </p:cNvPicPr>
          <p:nvPr>
            <p:custDataLst>
              <p:tags r:id="rId4"/>
            </p:custDataLst>
          </p:nvPr>
        </p:nvPicPr>
        <p:blipFill>
          <a:blip r:embed="rId11"/>
          <a:stretch>
            <a:fillRect/>
          </a:stretch>
        </p:blipFill>
        <p:spPr>
          <a:xfrm>
            <a:off x="2650725" y="2856372"/>
            <a:ext cx="2183316" cy="682971"/>
          </a:xfrm>
          <a:prstGeom prst="rect">
            <a:avLst/>
          </a:prstGeom>
        </p:spPr>
      </p:pic>
      <p:pic>
        <p:nvPicPr>
          <p:cNvPr id="2" name="圖片 1" descr="\documentclass{article}&#10;\usepackage{amsmath}&#10;\pagestyle{empty}&#10;\begin{document}&#10;&#10;\noindent $r_{i}$ represents the decoded codeword , $y_{i}$ represents the channel value and $\sigma$ is the Gaussian noise standard deviation.&#10;&#10;&#10;\end{document}" title="IguanaTex Picture Display">
            <a:extLst>
              <a:ext uri="{FF2B5EF4-FFF2-40B4-BE49-F238E27FC236}">
                <a16:creationId xmlns:a16="http://schemas.microsoft.com/office/drawing/2014/main" id="{741A3131-AA65-B43D-E892-7FE2C41CD248}"/>
              </a:ext>
            </a:extLst>
          </p:cNvPr>
          <p:cNvPicPr>
            <a:picLocks noChangeAspect="1"/>
          </p:cNvPicPr>
          <p:nvPr>
            <p:custDataLst>
              <p:tags r:id="rId5"/>
            </p:custDataLst>
          </p:nvPr>
        </p:nvPicPr>
        <p:blipFill>
          <a:blip r:embed="rId12"/>
          <a:stretch>
            <a:fillRect/>
          </a:stretch>
        </p:blipFill>
        <p:spPr>
          <a:xfrm>
            <a:off x="648829" y="3728526"/>
            <a:ext cx="7843200" cy="436115"/>
          </a:xfrm>
          <a:prstGeom prst="rect">
            <a:avLst/>
          </a:prstGeom>
        </p:spPr>
      </p:pic>
    </p:spTree>
    <p:extLst>
      <p:ext uri="{BB962C8B-B14F-4D97-AF65-F5344CB8AC3E}">
        <p14:creationId xmlns:p14="http://schemas.microsoft.com/office/powerpoint/2010/main" val="2243127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B6426-012B-EF08-0A51-74808381D6A0}"/>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029EDAFE-A0DE-6E6F-571A-C18F98C42D65}"/>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a:extLst>
              <a:ext uri="{FF2B5EF4-FFF2-40B4-BE49-F238E27FC236}">
                <a16:creationId xmlns:a16="http://schemas.microsoft.com/office/drawing/2014/main" id="{90DA3D32-1103-31B3-60EF-933FF9B89D76}"/>
              </a:ext>
            </a:extLst>
          </p:cNvPr>
          <p:cNvSpPr txBox="1">
            <a:spLocks/>
          </p:cNvSpPr>
          <p:nvPr/>
        </p:nvSpPr>
        <p:spPr>
          <a:xfrm>
            <a:off x="2" y="1"/>
            <a:ext cx="833485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defTabSz="914377">
              <a:buClr>
                <a:srgbClr val="000000"/>
              </a:buClr>
              <a:defRPr/>
            </a:pPr>
            <a:r>
              <a:rPr lang="en-US" altLang="zh-TW" b="0" dirty="0">
                <a:solidFill>
                  <a:srgbClr val="FFFFFF"/>
                </a:solidFill>
              </a:rPr>
              <a:t>Simulation</a:t>
            </a:r>
            <a:endParaRPr lang="zh-TW" altLang="en-US" b="0" dirty="0">
              <a:solidFill>
                <a:srgbClr val="FFFFFF"/>
              </a:solidFill>
            </a:endParaRPr>
          </a:p>
        </p:txBody>
      </p:sp>
      <p:grpSp>
        <p:nvGrpSpPr>
          <p:cNvPr id="3" name="群組 2">
            <a:extLst>
              <a:ext uri="{FF2B5EF4-FFF2-40B4-BE49-F238E27FC236}">
                <a16:creationId xmlns:a16="http://schemas.microsoft.com/office/drawing/2014/main" id="{2D033137-8E94-4D3C-D153-ACFABA9D0E38}"/>
              </a:ext>
            </a:extLst>
          </p:cNvPr>
          <p:cNvGrpSpPr/>
          <p:nvPr/>
        </p:nvGrpSpPr>
        <p:grpSpPr>
          <a:xfrm>
            <a:off x="0" y="4902300"/>
            <a:ext cx="9144000" cy="241201"/>
            <a:chOff x="14866" y="4663715"/>
            <a:chExt cx="9129137" cy="241201"/>
          </a:xfrm>
        </p:grpSpPr>
        <p:sp>
          <p:nvSpPr>
            <p:cNvPr id="5" name="Google Shape;298;p39">
              <a:extLst>
                <a:ext uri="{FF2B5EF4-FFF2-40B4-BE49-F238E27FC236}">
                  <a16:creationId xmlns:a16="http://schemas.microsoft.com/office/drawing/2014/main" id="{E032147E-FA92-508A-51A8-2ECACB0F67ED}"/>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October , 17</a:t>
              </a:r>
            </a:p>
          </p:txBody>
        </p:sp>
        <p:sp>
          <p:nvSpPr>
            <p:cNvPr id="7" name="Google Shape;297;p39 1">
              <a:extLst>
                <a:ext uri="{FF2B5EF4-FFF2-40B4-BE49-F238E27FC236}">
                  <a16:creationId xmlns:a16="http://schemas.microsoft.com/office/drawing/2014/main" id="{EC1885A4-AF3B-D507-5F0B-1B174EE0D68B}"/>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8" name="Google Shape;297;p39 2">
              <a:extLst>
                <a:ext uri="{FF2B5EF4-FFF2-40B4-BE49-F238E27FC236}">
                  <a16:creationId xmlns:a16="http://schemas.microsoft.com/office/drawing/2014/main" id="{D4B30C42-4C85-4ECA-0C2D-B015F1E1FBF0}"/>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9" name="矩形 8">
            <a:extLst>
              <a:ext uri="{FF2B5EF4-FFF2-40B4-BE49-F238E27FC236}">
                <a16:creationId xmlns:a16="http://schemas.microsoft.com/office/drawing/2014/main" id="{DDE779EB-F96B-C5E7-C76D-B579D360E759}"/>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32</a:t>
            </a:fld>
            <a:endParaRPr lang="zh-TW" altLang="en-US" sz="1200" b="1" dirty="0">
              <a:ln w="0"/>
              <a:solidFill>
                <a:srgbClr val="FFFFFF"/>
              </a:solidFill>
              <a:latin typeface="Montserrat" panose="00000500000000000000" pitchFamily="2" charset="0"/>
            </a:endParaRPr>
          </a:p>
        </p:txBody>
      </p:sp>
      <p:pic>
        <p:nvPicPr>
          <p:cNvPr id="10" name="圖片 9" descr="一張含有 文字, 螢幕擷取畫面, 行, 圖表 的圖片&#10;&#10;自動產生的描述">
            <a:extLst>
              <a:ext uri="{FF2B5EF4-FFF2-40B4-BE49-F238E27FC236}">
                <a16:creationId xmlns:a16="http://schemas.microsoft.com/office/drawing/2014/main" id="{7F8A3356-1248-B27A-65ED-8F694BB95141}"/>
              </a:ext>
            </a:extLst>
          </p:cNvPr>
          <p:cNvPicPr>
            <a:picLocks noChangeAspect="1"/>
          </p:cNvPicPr>
          <p:nvPr/>
        </p:nvPicPr>
        <p:blipFill>
          <a:blip r:embed="rId4"/>
          <a:stretch>
            <a:fillRect/>
          </a:stretch>
        </p:blipFill>
        <p:spPr>
          <a:xfrm>
            <a:off x="299854" y="1407549"/>
            <a:ext cx="4324799" cy="3243600"/>
          </a:xfrm>
          <a:prstGeom prst="rect">
            <a:avLst/>
          </a:prstGeom>
        </p:spPr>
      </p:pic>
      <p:pic>
        <p:nvPicPr>
          <p:cNvPr id="11" name="圖片 10" descr="一張含有 文字, 行, 圖表, 螢幕擷取畫面 的圖片&#10;&#10;自動產生的描述">
            <a:extLst>
              <a:ext uri="{FF2B5EF4-FFF2-40B4-BE49-F238E27FC236}">
                <a16:creationId xmlns:a16="http://schemas.microsoft.com/office/drawing/2014/main" id="{37CF35D3-3692-99EB-F70F-DAF7CD55769B}"/>
              </a:ext>
            </a:extLst>
          </p:cNvPr>
          <p:cNvPicPr>
            <a:picLocks noChangeAspect="1"/>
          </p:cNvPicPr>
          <p:nvPr/>
        </p:nvPicPr>
        <p:blipFill>
          <a:blip r:embed="rId5"/>
          <a:stretch>
            <a:fillRect/>
          </a:stretch>
        </p:blipFill>
        <p:spPr>
          <a:xfrm>
            <a:off x="4406163" y="1407549"/>
            <a:ext cx="4314504" cy="3243600"/>
          </a:xfrm>
          <a:prstGeom prst="rect">
            <a:avLst/>
          </a:prstGeom>
        </p:spPr>
      </p:pic>
      <p:pic>
        <p:nvPicPr>
          <p:cNvPr id="12" name="圖片 11" descr="\documentclass{article}&#10;\usepackage{amsmath}&#10;\pagestyle{empty}&#10;\begin{document}&#10;&#10;\noindent To compare with the conventional BP (CBP) algorithm using different numbers of iterations.&#10;&#10;&#10;&#10;&#10;&#10;&#10;&#10;&#10;&#10;\end{document}" title="IguanaTex Picture Display">
            <a:extLst>
              <a:ext uri="{FF2B5EF4-FFF2-40B4-BE49-F238E27FC236}">
                <a16:creationId xmlns:a16="http://schemas.microsoft.com/office/drawing/2014/main" id="{8BBC5B78-3D4A-E64E-29BA-48C3E440E92B}"/>
              </a:ext>
            </a:extLst>
          </p:cNvPr>
          <p:cNvPicPr>
            <a:picLocks noChangeAspect="1"/>
          </p:cNvPicPr>
          <p:nvPr>
            <p:custDataLst>
              <p:tags r:id="rId1"/>
            </p:custDataLst>
          </p:nvPr>
        </p:nvPicPr>
        <p:blipFill>
          <a:blip r:embed="rId6"/>
          <a:stretch>
            <a:fillRect/>
          </a:stretch>
        </p:blipFill>
        <p:spPr>
          <a:xfrm>
            <a:off x="339496" y="812225"/>
            <a:ext cx="7841831" cy="447086"/>
          </a:xfrm>
          <a:prstGeom prst="rect">
            <a:avLst/>
          </a:prstGeom>
        </p:spPr>
      </p:pic>
      <p:sp>
        <p:nvSpPr>
          <p:cNvPr id="14" name="矩形 13">
            <a:extLst>
              <a:ext uri="{FF2B5EF4-FFF2-40B4-BE49-F238E27FC236}">
                <a16:creationId xmlns:a16="http://schemas.microsoft.com/office/drawing/2014/main" id="{FADE697D-5243-A142-4198-BF85AACB3DBD}"/>
              </a:ext>
            </a:extLst>
          </p:cNvPr>
          <p:cNvSpPr/>
          <p:nvPr/>
        </p:nvSpPr>
        <p:spPr>
          <a:xfrm>
            <a:off x="1750423" y="1407549"/>
            <a:ext cx="1580606" cy="1926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3" name="圖片 12">
            <a:extLst>
              <a:ext uri="{FF2B5EF4-FFF2-40B4-BE49-F238E27FC236}">
                <a16:creationId xmlns:a16="http://schemas.microsoft.com/office/drawing/2014/main" id="{74E1E012-6B66-BB07-D360-222D24EEACA5}"/>
              </a:ext>
            </a:extLst>
          </p:cNvPr>
          <p:cNvPicPr>
            <a:picLocks noChangeAspect="1"/>
          </p:cNvPicPr>
          <p:nvPr/>
        </p:nvPicPr>
        <p:blipFill>
          <a:blip r:embed="rId7"/>
          <a:srcRect t="10290"/>
          <a:stretch/>
        </p:blipFill>
        <p:spPr>
          <a:xfrm>
            <a:off x="2190637" y="1458392"/>
            <a:ext cx="543232" cy="166406"/>
          </a:xfrm>
          <a:prstGeom prst="rect">
            <a:avLst/>
          </a:prstGeom>
        </p:spPr>
      </p:pic>
    </p:spTree>
    <p:extLst>
      <p:ext uri="{BB962C8B-B14F-4D97-AF65-F5344CB8AC3E}">
        <p14:creationId xmlns:p14="http://schemas.microsoft.com/office/powerpoint/2010/main" val="7179737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B5700-CA59-CA43-D9E4-4609BB57E542}"/>
            </a:ext>
          </a:extLst>
        </p:cNvPr>
        <p:cNvGrpSpPr/>
        <p:nvPr/>
      </p:nvGrpSpPr>
      <p:grpSpPr>
        <a:xfrm>
          <a:off x="0" y="0"/>
          <a:ext cx="0" cy="0"/>
          <a:chOff x="0" y="0"/>
          <a:chExt cx="0" cy="0"/>
        </a:xfrm>
      </p:grpSpPr>
      <p:sp>
        <p:nvSpPr>
          <p:cNvPr id="10" name="矩形 9">
            <a:extLst>
              <a:ext uri="{FF2B5EF4-FFF2-40B4-BE49-F238E27FC236}">
                <a16:creationId xmlns:a16="http://schemas.microsoft.com/office/drawing/2014/main" id="{B46DD1F1-1928-8F89-8916-19EA28EE1C6B}"/>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標題 1">
            <a:extLst>
              <a:ext uri="{FF2B5EF4-FFF2-40B4-BE49-F238E27FC236}">
                <a16:creationId xmlns:a16="http://schemas.microsoft.com/office/drawing/2014/main" id="{FEDFD733-8695-8234-0A1E-697C9281A139}"/>
              </a:ext>
            </a:extLst>
          </p:cNvPr>
          <p:cNvSpPr txBox="1">
            <a:spLocks/>
          </p:cNvSpPr>
          <p:nvPr/>
        </p:nvSpPr>
        <p:spPr>
          <a:xfrm>
            <a:off x="0" y="1"/>
            <a:ext cx="195303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en-US" altLang="zh-TW" dirty="0">
                <a:solidFill>
                  <a:schemeClr val="bg1"/>
                </a:solidFill>
              </a:rPr>
              <a:t>Outline</a:t>
            </a:r>
            <a:endParaRPr lang="zh-TW" altLang="en-US" dirty="0">
              <a:solidFill>
                <a:schemeClr val="bg1"/>
              </a:solidFill>
            </a:endParaRPr>
          </a:p>
        </p:txBody>
      </p:sp>
      <p:grpSp>
        <p:nvGrpSpPr>
          <p:cNvPr id="2" name="群組 1">
            <a:extLst>
              <a:ext uri="{FF2B5EF4-FFF2-40B4-BE49-F238E27FC236}">
                <a16:creationId xmlns:a16="http://schemas.microsoft.com/office/drawing/2014/main" id="{C6D784E9-3A13-70B2-7A2F-30DF67DC0205}"/>
              </a:ext>
            </a:extLst>
          </p:cNvPr>
          <p:cNvGrpSpPr/>
          <p:nvPr/>
        </p:nvGrpSpPr>
        <p:grpSpPr>
          <a:xfrm>
            <a:off x="0" y="4902300"/>
            <a:ext cx="9144000" cy="241201"/>
            <a:chOff x="14866" y="4663715"/>
            <a:chExt cx="9129137" cy="241201"/>
          </a:xfrm>
        </p:grpSpPr>
        <p:sp>
          <p:nvSpPr>
            <p:cNvPr id="3" name="Google Shape;298;p39">
              <a:extLst>
                <a:ext uri="{FF2B5EF4-FFF2-40B4-BE49-F238E27FC236}">
                  <a16:creationId xmlns:a16="http://schemas.microsoft.com/office/drawing/2014/main" id="{718BB0C1-1E79-E6AD-C560-51D7D6CDEFE0}"/>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October , 17</a:t>
              </a:r>
            </a:p>
          </p:txBody>
        </p:sp>
        <p:sp>
          <p:nvSpPr>
            <p:cNvPr id="5" name="Google Shape;297;p39 1">
              <a:extLst>
                <a:ext uri="{FF2B5EF4-FFF2-40B4-BE49-F238E27FC236}">
                  <a16:creationId xmlns:a16="http://schemas.microsoft.com/office/drawing/2014/main" id="{5E5A34BC-1857-3590-A825-9D61D4049DEF}"/>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7" name="Google Shape;297;p39 2">
              <a:extLst>
                <a:ext uri="{FF2B5EF4-FFF2-40B4-BE49-F238E27FC236}">
                  <a16:creationId xmlns:a16="http://schemas.microsoft.com/office/drawing/2014/main" id="{39F94AC4-5450-B77B-7877-6FA34FBF8773}"/>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8" name="矩形 7">
            <a:extLst>
              <a:ext uri="{FF2B5EF4-FFF2-40B4-BE49-F238E27FC236}">
                <a16:creationId xmlns:a16="http://schemas.microsoft.com/office/drawing/2014/main" id="{EEF5174E-C5EB-BF23-E643-5177416501FD}"/>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33</a:t>
            </a:fld>
            <a:endParaRPr lang="zh-TW" altLang="en-US" sz="1200" b="1" dirty="0">
              <a:ln w="0"/>
              <a:solidFill>
                <a:srgbClr val="FFFFFF"/>
              </a:solidFill>
              <a:latin typeface="Montserrat" panose="00000500000000000000" pitchFamily="2" charset="0"/>
            </a:endParaRPr>
          </a:p>
        </p:txBody>
      </p:sp>
      <p:pic>
        <p:nvPicPr>
          <p:cNvPr id="21" name="圖片 20" descr="\documentclass{article}&#10;\usepackage{amsmath}&#10;\usepackage[dvipsnames]{xcolor}&#10;\pagestyle{empty}&#10;&#10;\begin{document}&#10;&#10;\begin{itemize}&#10;  \item[\textcolor{lightgray}{\fontsize{10}{12}\selectfont $\bullet$}] \textcolor{lightgray}{Review}&#10;  \item[\textcolor{lightgray}{\fontsize{10}{12}\selectfont $\bullet$}] \textcolor{lightgray}{Introduction}&#10;  \item[\textcolor{lightgray}{\fontsize{10}{12}\selectfont $\bullet$}] \textcolor{lightgray}{NNBP decoding of BCH}&#10;  \item[\textcolor{lightgray}{\fontsize{10}{12}\selectfont $\bullet$}] \textcolor{lightgray}{NNBP decoding of LDPC}&#10;  \item[\textcolor{lightgray}{\fontsize{10}{12}\selectfont $\bullet$}] \textcolor{lightgray}{NNBP decoding of Hard Decision}&#10;  \item[\textcolor{MidnightBlue}{\fontsize{10}{12}\selectfont $\bullet$}] \textcolor{MidnightBlue}{\textbf{NNBP decoding of LDPC without SNR}}&#10;  \item[\textcolor{lightgray}{\fontsize{10}{12}\selectfont $\bullet$}] \textcolor{lightgray}{Future Research Directions}&#10;  \item[\textcolor{lightgray}{\fontsize{10}{12}\selectfont $\bullet$}] \textcolor{lightgray}{Reference}&#10;  &#10;\end{itemize}&#10;&#10;\end{document}&#10;" title="IguanaTex Picture Display">
            <a:extLst>
              <a:ext uri="{FF2B5EF4-FFF2-40B4-BE49-F238E27FC236}">
                <a16:creationId xmlns:a16="http://schemas.microsoft.com/office/drawing/2014/main" id="{DEB55935-45DF-0957-5CDF-660905A8924D}"/>
              </a:ext>
            </a:extLst>
          </p:cNvPr>
          <p:cNvPicPr>
            <a:picLocks noChangeAspect="1"/>
          </p:cNvPicPr>
          <p:nvPr>
            <p:custDataLst>
              <p:tags r:id="rId1"/>
            </p:custDataLst>
          </p:nvPr>
        </p:nvPicPr>
        <p:blipFill>
          <a:blip r:embed="rId3"/>
          <a:stretch>
            <a:fillRect/>
          </a:stretch>
        </p:blipFill>
        <p:spPr>
          <a:xfrm>
            <a:off x="245693" y="942039"/>
            <a:ext cx="5345534" cy="3719626"/>
          </a:xfrm>
          <a:prstGeom prst="rect">
            <a:avLst/>
          </a:prstGeom>
        </p:spPr>
      </p:pic>
    </p:spTree>
    <p:extLst>
      <p:ext uri="{BB962C8B-B14F-4D97-AF65-F5344CB8AC3E}">
        <p14:creationId xmlns:p14="http://schemas.microsoft.com/office/powerpoint/2010/main" val="24791530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534AA0-FCE2-235D-DF8F-2777C931CB2B}"/>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8511FFC8-0E3B-77FD-4E19-D21BC65CE567}"/>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a:extLst>
              <a:ext uri="{FF2B5EF4-FFF2-40B4-BE49-F238E27FC236}">
                <a16:creationId xmlns:a16="http://schemas.microsoft.com/office/drawing/2014/main" id="{482017C7-8021-70A9-FFD4-C99718D5DA61}"/>
              </a:ext>
            </a:extLst>
          </p:cNvPr>
          <p:cNvSpPr txBox="1">
            <a:spLocks/>
          </p:cNvSpPr>
          <p:nvPr/>
        </p:nvSpPr>
        <p:spPr>
          <a:xfrm>
            <a:off x="2" y="1"/>
            <a:ext cx="833485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a:buClr>
                <a:srgbClr val="000000"/>
              </a:buClr>
              <a:defRPr/>
            </a:pPr>
            <a:r>
              <a:rPr lang="en-US" altLang="zh-TW" b="0" dirty="0">
                <a:solidFill>
                  <a:schemeClr val="bg1"/>
                </a:solidFill>
              </a:rPr>
              <a:t>NNBP Decoding without SNR</a:t>
            </a:r>
            <a:endParaRPr lang="zh-TW" altLang="en-US" b="0" dirty="0">
              <a:solidFill>
                <a:srgbClr val="FFFFFF"/>
              </a:solidFill>
            </a:endParaRPr>
          </a:p>
        </p:txBody>
      </p:sp>
      <p:grpSp>
        <p:nvGrpSpPr>
          <p:cNvPr id="3" name="群組 2">
            <a:extLst>
              <a:ext uri="{FF2B5EF4-FFF2-40B4-BE49-F238E27FC236}">
                <a16:creationId xmlns:a16="http://schemas.microsoft.com/office/drawing/2014/main" id="{923B4F56-BF0D-0649-DDE6-90673C89A049}"/>
              </a:ext>
            </a:extLst>
          </p:cNvPr>
          <p:cNvGrpSpPr/>
          <p:nvPr/>
        </p:nvGrpSpPr>
        <p:grpSpPr>
          <a:xfrm>
            <a:off x="0" y="4902300"/>
            <a:ext cx="9144000" cy="241201"/>
            <a:chOff x="14866" y="4663715"/>
            <a:chExt cx="9129137" cy="241201"/>
          </a:xfrm>
        </p:grpSpPr>
        <p:sp>
          <p:nvSpPr>
            <p:cNvPr id="5" name="Google Shape;298;p39">
              <a:extLst>
                <a:ext uri="{FF2B5EF4-FFF2-40B4-BE49-F238E27FC236}">
                  <a16:creationId xmlns:a16="http://schemas.microsoft.com/office/drawing/2014/main" id="{AD1AC2E0-43F1-C78C-B2B7-CE3FE8EF647C}"/>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October , 17</a:t>
              </a:r>
            </a:p>
          </p:txBody>
        </p:sp>
        <p:sp>
          <p:nvSpPr>
            <p:cNvPr id="7" name="Google Shape;297;p39 1">
              <a:extLst>
                <a:ext uri="{FF2B5EF4-FFF2-40B4-BE49-F238E27FC236}">
                  <a16:creationId xmlns:a16="http://schemas.microsoft.com/office/drawing/2014/main" id="{B9BCA50B-B408-7655-4840-87C2F420FAFD}"/>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8" name="Google Shape;297;p39 2">
              <a:extLst>
                <a:ext uri="{FF2B5EF4-FFF2-40B4-BE49-F238E27FC236}">
                  <a16:creationId xmlns:a16="http://schemas.microsoft.com/office/drawing/2014/main" id="{29968462-F3EE-742D-9625-AA44754A58AF}"/>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9" name="矩形 8">
            <a:extLst>
              <a:ext uri="{FF2B5EF4-FFF2-40B4-BE49-F238E27FC236}">
                <a16:creationId xmlns:a16="http://schemas.microsoft.com/office/drawing/2014/main" id="{B0E2C8A2-E4B3-A1FE-090B-CD7249C61515}"/>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34</a:t>
            </a:fld>
            <a:endParaRPr lang="zh-TW" altLang="en-US" sz="1200" b="1" dirty="0">
              <a:ln w="0"/>
              <a:solidFill>
                <a:srgbClr val="FFFFFF"/>
              </a:solidFill>
              <a:latin typeface="Montserrat" panose="00000500000000000000" pitchFamily="2" charset="0"/>
            </a:endParaRPr>
          </a:p>
        </p:txBody>
      </p:sp>
      <p:sp>
        <p:nvSpPr>
          <p:cNvPr id="16" name="矩形 15">
            <a:extLst>
              <a:ext uri="{FF2B5EF4-FFF2-40B4-BE49-F238E27FC236}">
                <a16:creationId xmlns:a16="http://schemas.microsoft.com/office/drawing/2014/main" id="{A7499D41-5F6D-E8A2-6517-488A7ACDFD1F}"/>
              </a:ext>
            </a:extLst>
          </p:cNvPr>
          <p:cNvSpPr/>
          <p:nvPr/>
        </p:nvSpPr>
        <p:spPr>
          <a:xfrm>
            <a:off x="6093907" y="2396068"/>
            <a:ext cx="312627" cy="25896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2" name="圖片 11" descr="\documentclass{article}&#10;\usepackage{amsmath}&#10;\pagestyle{empty}&#10;\begin{document}&#10;&#10;When performing soft decoding, the receiver needs Signal to Noise Ratio (SNR) for effective decoding. Without SNR, the decoding performance will degrade significantly.&#10;&#10;&#10;\end{document}" title="IguanaTex Picture Display">
            <a:extLst>
              <a:ext uri="{FF2B5EF4-FFF2-40B4-BE49-F238E27FC236}">
                <a16:creationId xmlns:a16="http://schemas.microsoft.com/office/drawing/2014/main" id="{068F44F6-D7D9-DA7E-8744-0856E9E2778E}"/>
              </a:ext>
            </a:extLst>
          </p:cNvPr>
          <p:cNvPicPr>
            <a:picLocks noChangeAspect="1"/>
          </p:cNvPicPr>
          <p:nvPr>
            <p:custDataLst>
              <p:tags r:id="rId1"/>
            </p:custDataLst>
          </p:nvPr>
        </p:nvPicPr>
        <p:blipFill>
          <a:blip r:embed="rId8"/>
          <a:stretch>
            <a:fillRect/>
          </a:stretch>
        </p:blipFill>
        <p:spPr>
          <a:xfrm>
            <a:off x="649032" y="3772927"/>
            <a:ext cx="7843201" cy="752915"/>
          </a:xfrm>
          <a:prstGeom prst="rect">
            <a:avLst/>
          </a:prstGeom>
        </p:spPr>
      </p:pic>
      <p:pic>
        <p:nvPicPr>
          <p:cNvPr id="25" name="圖片 24" descr="\documentclass{article}&#10;\usepackage{amsmath}&#10;\pagestyle{empty}&#10;\begin{document}&#10;&#10;\begin{enumerate}&#10;    \item \textbf{Initialization:} For all VN, initialize all $L_{v_{i}}$ according to (1) for the appropriate channel model. Then, set $L_{v_{i} \to c_{j}} = L_{v_{i}}(LLR)$ at first iteration.&#10;\end{enumerate}&#10;&#10;&#10;\end{document}" title="IguanaTex Picture Display">
            <a:extLst>
              <a:ext uri="{FF2B5EF4-FFF2-40B4-BE49-F238E27FC236}">
                <a16:creationId xmlns:a16="http://schemas.microsoft.com/office/drawing/2014/main" id="{A513A5AF-A4DF-3132-B94D-F6F1D5C44095}"/>
              </a:ext>
            </a:extLst>
          </p:cNvPr>
          <p:cNvPicPr>
            <a:picLocks noChangeAspect="1"/>
          </p:cNvPicPr>
          <p:nvPr>
            <p:custDataLst>
              <p:tags r:id="rId2"/>
            </p:custDataLst>
          </p:nvPr>
        </p:nvPicPr>
        <p:blipFill>
          <a:blip r:embed="rId9"/>
          <a:stretch>
            <a:fillRect/>
          </a:stretch>
        </p:blipFill>
        <p:spPr>
          <a:xfrm>
            <a:off x="649030" y="1386613"/>
            <a:ext cx="7544237" cy="523887"/>
          </a:xfrm>
          <a:prstGeom prst="rect">
            <a:avLst/>
          </a:prstGeom>
        </p:spPr>
      </p:pic>
      <p:pic>
        <p:nvPicPr>
          <p:cNvPr id="27" name="圖片 26" descr="\documentclass{article}&#10;\usepackage{amsmath}&#10;\pagestyle{empty}&#10;\begin{document}&#10;&#10;\begin{equation}&#10;L_{v_{i}} = L(r_i | y_i) = \log \left( \frac{\Pr(r_i = 0 | y_i)}{\Pr(r_i = 1 | y_i)} \right) = \frac{2 y_i}{\sigma^2}&#10;\tag{1}&#10;\end{equation}&#10;&#10;&#10;\end{document}" title="IguanaTex Picture Display">
            <a:extLst>
              <a:ext uri="{FF2B5EF4-FFF2-40B4-BE49-F238E27FC236}">
                <a16:creationId xmlns:a16="http://schemas.microsoft.com/office/drawing/2014/main" id="{63F0D557-71D2-5547-B782-0E9F88B35F30}"/>
              </a:ext>
            </a:extLst>
          </p:cNvPr>
          <p:cNvPicPr>
            <a:picLocks noChangeAspect="1"/>
          </p:cNvPicPr>
          <p:nvPr>
            <p:custDataLst>
              <p:tags r:id="rId3"/>
            </p:custDataLst>
          </p:nvPr>
        </p:nvPicPr>
        <p:blipFill>
          <a:blip r:embed="rId10"/>
          <a:stretch>
            <a:fillRect/>
          </a:stretch>
        </p:blipFill>
        <p:spPr>
          <a:xfrm>
            <a:off x="2089846" y="2089375"/>
            <a:ext cx="6069943" cy="547200"/>
          </a:xfrm>
          <a:prstGeom prst="rect">
            <a:avLst/>
          </a:prstGeom>
        </p:spPr>
      </p:pic>
      <p:pic>
        <p:nvPicPr>
          <p:cNvPr id="28" name="圖片 27" descr="\documentclass{article}&#10;\usepackage{amsmath}&#10;\pagestyle{empty}&#10;\begin{document}&#10;&#10;\noindent $r_{i}$ represents the decoded codeword , $y_{i}$ represents the channel value and $\sigma$ is the Gaussian noise standard deviation.&#10;&#10;&#10;\end{document}" title="IguanaTex Picture Display">
            <a:extLst>
              <a:ext uri="{FF2B5EF4-FFF2-40B4-BE49-F238E27FC236}">
                <a16:creationId xmlns:a16="http://schemas.microsoft.com/office/drawing/2014/main" id="{D66A1690-5593-0803-9A07-F4C5A94533F1}"/>
              </a:ext>
            </a:extLst>
          </p:cNvPr>
          <p:cNvPicPr>
            <a:picLocks noChangeAspect="1"/>
          </p:cNvPicPr>
          <p:nvPr>
            <p:custDataLst>
              <p:tags r:id="rId4"/>
            </p:custDataLst>
          </p:nvPr>
        </p:nvPicPr>
        <p:blipFill>
          <a:blip r:embed="rId11"/>
          <a:stretch>
            <a:fillRect/>
          </a:stretch>
        </p:blipFill>
        <p:spPr>
          <a:xfrm>
            <a:off x="921771" y="2888139"/>
            <a:ext cx="7843200" cy="436115"/>
          </a:xfrm>
          <a:prstGeom prst="rect">
            <a:avLst/>
          </a:prstGeom>
        </p:spPr>
      </p:pic>
      <p:pic>
        <p:nvPicPr>
          <p:cNvPr id="32" name="圖片 31" descr="\documentclass{article}&#10;\usepackage{amsmath}&#10;\pagestyle{empty}&#10;\begin{document}&#10;&#10;Recall : &#10;&#10;&#10;\end{document}" title="IguanaTex Picture Display">
            <a:extLst>
              <a:ext uri="{FF2B5EF4-FFF2-40B4-BE49-F238E27FC236}">
                <a16:creationId xmlns:a16="http://schemas.microsoft.com/office/drawing/2014/main" id="{B7487D99-52A7-45D1-A4E6-4CDBA8D1C7A2}"/>
              </a:ext>
            </a:extLst>
          </p:cNvPr>
          <p:cNvPicPr>
            <a:picLocks noChangeAspect="1"/>
          </p:cNvPicPr>
          <p:nvPr>
            <p:custDataLst>
              <p:tags r:id="rId5"/>
            </p:custDataLst>
          </p:nvPr>
        </p:nvPicPr>
        <p:blipFill>
          <a:blip r:embed="rId12"/>
          <a:stretch>
            <a:fillRect/>
          </a:stretch>
        </p:blipFill>
        <p:spPr>
          <a:xfrm>
            <a:off x="199030" y="1009641"/>
            <a:ext cx="722743" cy="163200"/>
          </a:xfrm>
          <a:prstGeom prst="rect">
            <a:avLst/>
          </a:prstGeom>
        </p:spPr>
      </p:pic>
      <p:sp>
        <p:nvSpPr>
          <p:cNvPr id="33" name="矩形 32">
            <a:extLst>
              <a:ext uri="{FF2B5EF4-FFF2-40B4-BE49-F238E27FC236}">
                <a16:creationId xmlns:a16="http://schemas.microsoft.com/office/drawing/2014/main" id="{9D110DE2-5566-F42B-D52B-171DED6FB1A3}"/>
              </a:ext>
            </a:extLst>
          </p:cNvPr>
          <p:cNvSpPr/>
          <p:nvPr/>
        </p:nvSpPr>
        <p:spPr>
          <a:xfrm>
            <a:off x="533255" y="3653629"/>
            <a:ext cx="8140847" cy="97155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5" name="接點: 肘形 34">
            <a:extLst>
              <a:ext uri="{FF2B5EF4-FFF2-40B4-BE49-F238E27FC236}">
                <a16:creationId xmlns:a16="http://schemas.microsoft.com/office/drawing/2014/main" id="{C3164052-1A80-1FC6-BEDC-AADFA10A80EF}"/>
              </a:ext>
            </a:extLst>
          </p:cNvPr>
          <p:cNvCxnSpPr>
            <a:endCxn id="33" idx="3"/>
          </p:cNvCxnSpPr>
          <p:nvPr/>
        </p:nvCxnSpPr>
        <p:spPr>
          <a:xfrm>
            <a:off x="6406533" y="2636576"/>
            <a:ext cx="2267568" cy="1502829"/>
          </a:xfrm>
          <a:prstGeom prst="bentConnector3">
            <a:avLst>
              <a:gd name="adj1" fmla="val 110081"/>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03104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9F605-3F6D-B596-2411-1E1C3CE8A47C}"/>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4D067DB1-6F9F-E71D-151B-B5A3F903E0ED}"/>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a:extLst>
              <a:ext uri="{FF2B5EF4-FFF2-40B4-BE49-F238E27FC236}">
                <a16:creationId xmlns:a16="http://schemas.microsoft.com/office/drawing/2014/main" id="{4BB7A502-2318-8E20-E623-ED7C3849299C}"/>
              </a:ext>
            </a:extLst>
          </p:cNvPr>
          <p:cNvSpPr txBox="1">
            <a:spLocks/>
          </p:cNvSpPr>
          <p:nvPr/>
        </p:nvSpPr>
        <p:spPr>
          <a:xfrm>
            <a:off x="2" y="1"/>
            <a:ext cx="833485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a:buClr>
                <a:srgbClr val="000000"/>
              </a:buClr>
              <a:defRPr/>
            </a:pPr>
            <a:r>
              <a:rPr lang="en-US" altLang="zh-TW" b="0" dirty="0">
                <a:solidFill>
                  <a:schemeClr val="bg1"/>
                </a:solidFill>
              </a:rPr>
              <a:t>NNBP Decoding without CSI</a:t>
            </a:r>
            <a:endParaRPr lang="zh-TW" altLang="en-US" b="0" dirty="0">
              <a:solidFill>
                <a:srgbClr val="FFFFFF"/>
              </a:solidFill>
            </a:endParaRPr>
          </a:p>
        </p:txBody>
      </p:sp>
      <p:grpSp>
        <p:nvGrpSpPr>
          <p:cNvPr id="3" name="群組 2">
            <a:extLst>
              <a:ext uri="{FF2B5EF4-FFF2-40B4-BE49-F238E27FC236}">
                <a16:creationId xmlns:a16="http://schemas.microsoft.com/office/drawing/2014/main" id="{8CC33EC9-B84A-EE06-338E-5CF551044DE7}"/>
              </a:ext>
            </a:extLst>
          </p:cNvPr>
          <p:cNvGrpSpPr/>
          <p:nvPr/>
        </p:nvGrpSpPr>
        <p:grpSpPr>
          <a:xfrm>
            <a:off x="0" y="4902300"/>
            <a:ext cx="9144000" cy="241201"/>
            <a:chOff x="14866" y="4663715"/>
            <a:chExt cx="9129137" cy="241201"/>
          </a:xfrm>
        </p:grpSpPr>
        <p:sp>
          <p:nvSpPr>
            <p:cNvPr id="5" name="Google Shape;298;p39">
              <a:extLst>
                <a:ext uri="{FF2B5EF4-FFF2-40B4-BE49-F238E27FC236}">
                  <a16:creationId xmlns:a16="http://schemas.microsoft.com/office/drawing/2014/main" id="{75122225-5E7C-4AD1-2F55-BE330EA7A07A}"/>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October , 17</a:t>
              </a:r>
            </a:p>
          </p:txBody>
        </p:sp>
        <p:sp>
          <p:nvSpPr>
            <p:cNvPr id="7" name="Google Shape;297;p39 1">
              <a:extLst>
                <a:ext uri="{FF2B5EF4-FFF2-40B4-BE49-F238E27FC236}">
                  <a16:creationId xmlns:a16="http://schemas.microsoft.com/office/drawing/2014/main" id="{6E464B1D-13C0-A31D-E511-2B8B97E0AC83}"/>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8" name="Google Shape;297;p39 2">
              <a:extLst>
                <a:ext uri="{FF2B5EF4-FFF2-40B4-BE49-F238E27FC236}">
                  <a16:creationId xmlns:a16="http://schemas.microsoft.com/office/drawing/2014/main" id="{62D1501A-E6F6-7159-4039-E7731FB96DAD}"/>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9" name="矩形 8">
            <a:extLst>
              <a:ext uri="{FF2B5EF4-FFF2-40B4-BE49-F238E27FC236}">
                <a16:creationId xmlns:a16="http://schemas.microsoft.com/office/drawing/2014/main" id="{705855D1-61F6-71E0-FFA9-5B783277CF7F}"/>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35</a:t>
            </a:fld>
            <a:endParaRPr lang="zh-TW" altLang="en-US" sz="1200" b="1" dirty="0">
              <a:ln w="0"/>
              <a:solidFill>
                <a:srgbClr val="FFFFFF"/>
              </a:solidFill>
              <a:latin typeface="Montserrat" panose="00000500000000000000" pitchFamily="2" charset="0"/>
            </a:endParaRPr>
          </a:p>
        </p:txBody>
      </p:sp>
      <p:pic>
        <p:nvPicPr>
          <p:cNvPr id="2" name="圖片 1" descr="\documentclass{article}&#10;\usepackage{amsmath}&#10;\pagestyle{empty}&#10;\begin{document}&#10;&#10;Model Information : &#10;&#10;&#10;\end{document}" title="IguanaTex Picture Display">
            <a:extLst>
              <a:ext uri="{FF2B5EF4-FFF2-40B4-BE49-F238E27FC236}">
                <a16:creationId xmlns:a16="http://schemas.microsoft.com/office/drawing/2014/main" id="{F1AAC4A6-441B-62C4-658C-1F08965E1C5B}"/>
              </a:ext>
            </a:extLst>
          </p:cNvPr>
          <p:cNvPicPr>
            <a:picLocks noChangeAspect="1"/>
          </p:cNvPicPr>
          <p:nvPr>
            <p:custDataLst>
              <p:tags r:id="rId1"/>
            </p:custDataLst>
          </p:nvPr>
        </p:nvPicPr>
        <p:blipFill>
          <a:blip r:embed="rId5"/>
          <a:stretch>
            <a:fillRect/>
          </a:stretch>
        </p:blipFill>
        <p:spPr>
          <a:xfrm>
            <a:off x="190813" y="1236469"/>
            <a:ext cx="1984457" cy="163200"/>
          </a:xfrm>
          <a:prstGeom prst="rect">
            <a:avLst/>
          </a:prstGeom>
        </p:spPr>
      </p:pic>
      <p:pic>
        <p:nvPicPr>
          <p:cNvPr id="17" name="圖片 16" descr="\documentclass{article}&#10;\usepackage{amsmath}&#10;\usepackage{xcolor}&#10;\pagestyle{empty}&#10;&#10;\begin{document}&#10;&#10;\begin{tabular}{|c|c|}&#10;\hline &#10;\textbf{Model} &amp; BP with 5 iteration = 10 layer Neural Network \\ \hline&#10;\textbf{Parity check matrix} &amp; LDPC (96,48), girth=6 \\ &#10;\hline &#10;\textbf{Training data set} &amp; SNR:3$\sim$4.5dB (step=0.1, \textcolor{red}{Zero CodeWord}) \\ &#10;\hline&#10;\textbf{Training data format} &amp; \textcolor{red}{received signal value} \\&#10;\hline&#10;\textbf{Loss Function} &amp; Mutiloss (BCE Loss) \\ &#10;\hline&#10;\textbf{Optimizer} &amp; RMSprop\\ &#10;\hline&#10;\textbf{Learning ratio} &amp; 0.001 \\ &#10;\hline&#10;\end{tabular}&#10;&#10;&#10;&#10;\end{document}" title="IguanaTex Picture Display">
            <a:extLst>
              <a:ext uri="{FF2B5EF4-FFF2-40B4-BE49-F238E27FC236}">
                <a16:creationId xmlns:a16="http://schemas.microsoft.com/office/drawing/2014/main" id="{2C0B9369-E3F6-EFE2-FD69-3B35DAF53FB8}"/>
              </a:ext>
            </a:extLst>
          </p:cNvPr>
          <p:cNvPicPr>
            <a:picLocks noChangeAspect="1"/>
          </p:cNvPicPr>
          <p:nvPr>
            <p:custDataLst>
              <p:tags r:id="rId2"/>
            </p:custDataLst>
          </p:nvPr>
        </p:nvPicPr>
        <p:blipFill>
          <a:blip r:embed="rId6"/>
          <a:stretch>
            <a:fillRect/>
          </a:stretch>
        </p:blipFill>
        <p:spPr>
          <a:xfrm>
            <a:off x="912516" y="1771319"/>
            <a:ext cx="7667657" cy="1985823"/>
          </a:xfrm>
          <a:prstGeom prst="rect">
            <a:avLst/>
          </a:prstGeom>
        </p:spPr>
      </p:pic>
    </p:spTree>
    <p:extLst>
      <p:ext uri="{BB962C8B-B14F-4D97-AF65-F5344CB8AC3E}">
        <p14:creationId xmlns:p14="http://schemas.microsoft.com/office/powerpoint/2010/main" val="32307969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609E9-7010-BD3F-F133-E4F01D8D7E7F}"/>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29174BF8-F496-AD88-526F-B8F5DC43EF71}"/>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a:extLst>
              <a:ext uri="{FF2B5EF4-FFF2-40B4-BE49-F238E27FC236}">
                <a16:creationId xmlns:a16="http://schemas.microsoft.com/office/drawing/2014/main" id="{DC6DF92B-3AA2-EEED-824C-56F42071CB0D}"/>
              </a:ext>
            </a:extLst>
          </p:cNvPr>
          <p:cNvSpPr txBox="1">
            <a:spLocks/>
          </p:cNvSpPr>
          <p:nvPr/>
        </p:nvSpPr>
        <p:spPr>
          <a:xfrm>
            <a:off x="2" y="1"/>
            <a:ext cx="833485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a:buClr>
                <a:srgbClr val="000000"/>
              </a:buClr>
              <a:defRPr/>
            </a:pPr>
            <a:r>
              <a:rPr lang="en-US" altLang="zh-TW" b="0" dirty="0">
                <a:solidFill>
                  <a:schemeClr val="bg1"/>
                </a:solidFill>
              </a:rPr>
              <a:t>NNBP Decoding without SNR</a:t>
            </a:r>
            <a:endParaRPr lang="zh-TW" altLang="en-US" b="0" dirty="0">
              <a:solidFill>
                <a:srgbClr val="FFFFFF"/>
              </a:solidFill>
            </a:endParaRPr>
          </a:p>
        </p:txBody>
      </p:sp>
      <p:grpSp>
        <p:nvGrpSpPr>
          <p:cNvPr id="3" name="群組 2">
            <a:extLst>
              <a:ext uri="{FF2B5EF4-FFF2-40B4-BE49-F238E27FC236}">
                <a16:creationId xmlns:a16="http://schemas.microsoft.com/office/drawing/2014/main" id="{3ACA741E-CD97-D2E7-1E47-7E74F26FD8FC}"/>
              </a:ext>
            </a:extLst>
          </p:cNvPr>
          <p:cNvGrpSpPr/>
          <p:nvPr/>
        </p:nvGrpSpPr>
        <p:grpSpPr>
          <a:xfrm>
            <a:off x="0" y="4902300"/>
            <a:ext cx="9144000" cy="241201"/>
            <a:chOff x="14866" y="4663715"/>
            <a:chExt cx="9129137" cy="241201"/>
          </a:xfrm>
        </p:grpSpPr>
        <p:sp>
          <p:nvSpPr>
            <p:cNvPr id="5" name="Google Shape;298;p39">
              <a:extLst>
                <a:ext uri="{FF2B5EF4-FFF2-40B4-BE49-F238E27FC236}">
                  <a16:creationId xmlns:a16="http://schemas.microsoft.com/office/drawing/2014/main" id="{CDE812A9-7B62-801E-F37E-1183E1614A58}"/>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October , 17</a:t>
              </a:r>
            </a:p>
          </p:txBody>
        </p:sp>
        <p:sp>
          <p:nvSpPr>
            <p:cNvPr id="7" name="Google Shape;297;p39 1">
              <a:extLst>
                <a:ext uri="{FF2B5EF4-FFF2-40B4-BE49-F238E27FC236}">
                  <a16:creationId xmlns:a16="http://schemas.microsoft.com/office/drawing/2014/main" id="{D426F0D3-FC87-2FEE-1F8B-D89F9641E3E2}"/>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8" name="Google Shape;297;p39 2">
              <a:extLst>
                <a:ext uri="{FF2B5EF4-FFF2-40B4-BE49-F238E27FC236}">
                  <a16:creationId xmlns:a16="http://schemas.microsoft.com/office/drawing/2014/main" id="{F8EEFE3F-9F80-B268-94FB-8499248F89AC}"/>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9" name="矩形 8">
            <a:extLst>
              <a:ext uri="{FF2B5EF4-FFF2-40B4-BE49-F238E27FC236}">
                <a16:creationId xmlns:a16="http://schemas.microsoft.com/office/drawing/2014/main" id="{737815B6-A158-2B01-8E43-B4A9C83CBB25}"/>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36</a:t>
            </a:fld>
            <a:endParaRPr lang="zh-TW" altLang="en-US" sz="1200" b="1" dirty="0">
              <a:ln w="0"/>
              <a:solidFill>
                <a:srgbClr val="FFFFFF"/>
              </a:solidFill>
              <a:latin typeface="Montserrat" panose="00000500000000000000" pitchFamily="2" charset="0"/>
            </a:endParaRPr>
          </a:p>
        </p:txBody>
      </p:sp>
      <p:pic>
        <p:nvPicPr>
          <p:cNvPr id="10" name="圖片 9" descr="\documentclass{article}&#10;\usepackage{amsmath}&#10;\pagestyle{empty}&#10;\begin{document}&#10;&#10;\noindent To compare with the conventional BP algorithm without SNR using different numbers of iterations.&#10;&#10;&#10;&#10;&#10;&#10;&#10;&#10;&#10;&#10;\end{document}" title="IguanaTex Picture Display">
            <a:extLst>
              <a:ext uri="{FF2B5EF4-FFF2-40B4-BE49-F238E27FC236}">
                <a16:creationId xmlns:a16="http://schemas.microsoft.com/office/drawing/2014/main" id="{39A67B37-BE58-085F-006A-5AC226C2029C}"/>
              </a:ext>
            </a:extLst>
          </p:cNvPr>
          <p:cNvPicPr>
            <a:picLocks noChangeAspect="1"/>
          </p:cNvPicPr>
          <p:nvPr>
            <p:custDataLst>
              <p:tags r:id="rId1"/>
            </p:custDataLst>
          </p:nvPr>
        </p:nvPicPr>
        <p:blipFill>
          <a:blip r:embed="rId4"/>
          <a:stretch>
            <a:fillRect/>
          </a:stretch>
        </p:blipFill>
        <p:spPr>
          <a:xfrm>
            <a:off x="339497" y="812225"/>
            <a:ext cx="7836346" cy="436115"/>
          </a:xfrm>
          <a:prstGeom prst="rect">
            <a:avLst/>
          </a:prstGeom>
        </p:spPr>
      </p:pic>
      <p:pic>
        <p:nvPicPr>
          <p:cNvPr id="17" name="圖片 16" descr="一張含有 文字, 行, 圖表, 繪圖 的圖片&#10;&#10;自動產生的描述">
            <a:extLst>
              <a:ext uri="{FF2B5EF4-FFF2-40B4-BE49-F238E27FC236}">
                <a16:creationId xmlns:a16="http://schemas.microsoft.com/office/drawing/2014/main" id="{B4746543-B0D0-45AA-54C4-0065E80A92A1}"/>
              </a:ext>
            </a:extLst>
          </p:cNvPr>
          <p:cNvPicPr>
            <a:picLocks noChangeAspect="1"/>
          </p:cNvPicPr>
          <p:nvPr/>
        </p:nvPicPr>
        <p:blipFill>
          <a:blip r:embed="rId5"/>
          <a:stretch>
            <a:fillRect/>
          </a:stretch>
        </p:blipFill>
        <p:spPr>
          <a:xfrm>
            <a:off x="291427" y="1452247"/>
            <a:ext cx="4324799" cy="3243600"/>
          </a:xfrm>
          <a:prstGeom prst="rect">
            <a:avLst/>
          </a:prstGeom>
        </p:spPr>
      </p:pic>
      <p:pic>
        <p:nvPicPr>
          <p:cNvPr id="19" name="圖片 18" descr="一張含有 文字, 圖表, 行, 繪圖 的圖片&#10;&#10;自動產生的描述">
            <a:extLst>
              <a:ext uri="{FF2B5EF4-FFF2-40B4-BE49-F238E27FC236}">
                <a16:creationId xmlns:a16="http://schemas.microsoft.com/office/drawing/2014/main" id="{EE58AB00-5A20-76F6-2A64-44F41C690F37}"/>
              </a:ext>
            </a:extLst>
          </p:cNvPr>
          <p:cNvPicPr>
            <a:picLocks noChangeAspect="1"/>
          </p:cNvPicPr>
          <p:nvPr/>
        </p:nvPicPr>
        <p:blipFill>
          <a:blip r:embed="rId6"/>
          <a:stretch>
            <a:fillRect/>
          </a:stretch>
        </p:blipFill>
        <p:spPr>
          <a:xfrm>
            <a:off x="4527777" y="1453519"/>
            <a:ext cx="4324799" cy="3243600"/>
          </a:xfrm>
          <a:prstGeom prst="rect">
            <a:avLst/>
          </a:prstGeom>
        </p:spPr>
      </p:pic>
    </p:spTree>
    <p:extLst>
      <p:ext uri="{BB962C8B-B14F-4D97-AF65-F5344CB8AC3E}">
        <p14:creationId xmlns:p14="http://schemas.microsoft.com/office/powerpoint/2010/main" val="12455429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63696-3F72-C66C-9790-74B7F78AB161}"/>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8BF64BE5-F3C1-AD3E-EE0C-D3ECB0E39139}"/>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a:extLst>
              <a:ext uri="{FF2B5EF4-FFF2-40B4-BE49-F238E27FC236}">
                <a16:creationId xmlns:a16="http://schemas.microsoft.com/office/drawing/2014/main" id="{082DC87B-7675-8146-F5D5-93979E8B6D3F}"/>
              </a:ext>
            </a:extLst>
          </p:cNvPr>
          <p:cNvSpPr txBox="1">
            <a:spLocks/>
          </p:cNvSpPr>
          <p:nvPr/>
        </p:nvSpPr>
        <p:spPr>
          <a:xfrm>
            <a:off x="2" y="1"/>
            <a:ext cx="833485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a:buClr>
                <a:srgbClr val="000000"/>
              </a:buClr>
              <a:defRPr/>
            </a:pPr>
            <a:r>
              <a:rPr lang="en-US" altLang="zh-TW" b="0" dirty="0">
                <a:solidFill>
                  <a:schemeClr val="bg1"/>
                </a:solidFill>
              </a:rPr>
              <a:t>NNBP Decoding without SNR</a:t>
            </a:r>
            <a:endParaRPr lang="zh-TW" altLang="en-US" b="0" dirty="0">
              <a:solidFill>
                <a:srgbClr val="FFFFFF"/>
              </a:solidFill>
            </a:endParaRPr>
          </a:p>
        </p:txBody>
      </p:sp>
      <p:grpSp>
        <p:nvGrpSpPr>
          <p:cNvPr id="3" name="群組 2">
            <a:extLst>
              <a:ext uri="{FF2B5EF4-FFF2-40B4-BE49-F238E27FC236}">
                <a16:creationId xmlns:a16="http://schemas.microsoft.com/office/drawing/2014/main" id="{46DEC693-7CC9-6C0A-42A1-70AC5FEB5E8F}"/>
              </a:ext>
            </a:extLst>
          </p:cNvPr>
          <p:cNvGrpSpPr/>
          <p:nvPr/>
        </p:nvGrpSpPr>
        <p:grpSpPr>
          <a:xfrm>
            <a:off x="0" y="4902300"/>
            <a:ext cx="9144000" cy="241201"/>
            <a:chOff x="14866" y="4663715"/>
            <a:chExt cx="9129137" cy="241201"/>
          </a:xfrm>
        </p:grpSpPr>
        <p:sp>
          <p:nvSpPr>
            <p:cNvPr id="5" name="Google Shape;298;p39">
              <a:extLst>
                <a:ext uri="{FF2B5EF4-FFF2-40B4-BE49-F238E27FC236}">
                  <a16:creationId xmlns:a16="http://schemas.microsoft.com/office/drawing/2014/main" id="{59F41B44-6ADB-4FBB-4619-FFC899C12B51}"/>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October , 17</a:t>
              </a:r>
            </a:p>
          </p:txBody>
        </p:sp>
        <p:sp>
          <p:nvSpPr>
            <p:cNvPr id="7" name="Google Shape;297;p39 1">
              <a:extLst>
                <a:ext uri="{FF2B5EF4-FFF2-40B4-BE49-F238E27FC236}">
                  <a16:creationId xmlns:a16="http://schemas.microsoft.com/office/drawing/2014/main" id="{89FF5E45-D469-974E-29A3-F49BBFAEABAD}"/>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8" name="Google Shape;297;p39 2">
              <a:extLst>
                <a:ext uri="{FF2B5EF4-FFF2-40B4-BE49-F238E27FC236}">
                  <a16:creationId xmlns:a16="http://schemas.microsoft.com/office/drawing/2014/main" id="{0CF25559-30DF-5268-1773-2031DB2D1874}"/>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9" name="矩形 8">
            <a:extLst>
              <a:ext uri="{FF2B5EF4-FFF2-40B4-BE49-F238E27FC236}">
                <a16:creationId xmlns:a16="http://schemas.microsoft.com/office/drawing/2014/main" id="{1D5AB254-3E26-6EAB-3487-0C1A63C93034}"/>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37</a:t>
            </a:fld>
            <a:endParaRPr lang="zh-TW" altLang="en-US" sz="1200" b="1" dirty="0">
              <a:ln w="0"/>
              <a:solidFill>
                <a:srgbClr val="FFFFFF"/>
              </a:solidFill>
              <a:latin typeface="Montserrat" panose="00000500000000000000" pitchFamily="2" charset="0"/>
            </a:endParaRPr>
          </a:p>
        </p:txBody>
      </p:sp>
      <p:pic>
        <p:nvPicPr>
          <p:cNvPr id="17" name="圖片 16" descr="\documentclass{article}&#10;\usepackage{amsmath}&#10;\pagestyle{empty}&#10;\begin{document}&#10;&#10;\noindent To compare with the conventional BP algorithm  using different numbers of iterations.&#10;&#10;&#10;&#10;&#10;&#10;&#10;&#10;&#10;&#10;\end{document}" title="IguanaTex Picture Display">
            <a:extLst>
              <a:ext uri="{FF2B5EF4-FFF2-40B4-BE49-F238E27FC236}">
                <a16:creationId xmlns:a16="http://schemas.microsoft.com/office/drawing/2014/main" id="{5F70A546-0A7B-C59A-0E90-E042E07F4089}"/>
              </a:ext>
            </a:extLst>
          </p:cNvPr>
          <p:cNvPicPr>
            <a:picLocks noChangeAspect="1"/>
          </p:cNvPicPr>
          <p:nvPr>
            <p:custDataLst>
              <p:tags r:id="rId1"/>
            </p:custDataLst>
          </p:nvPr>
        </p:nvPicPr>
        <p:blipFill>
          <a:blip r:embed="rId4"/>
          <a:stretch>
            <a:fillRect/>
          </a:stretch>
        </p:blipFill>
        <p:spPr>
          <a:xfrm>
            <a:off x="339495" y="812225"/>
            <a:ext cx="7859660" cy="436115"/>
          </a:xfrm>
          <a:prstGeom prst="rect">
            <a:avLst/>
          </a:prstGeom>
        </p:spPr>
      </p:pic>
      <p:pic>
        <p:nvPicPr>
          <p:cNvPr id="21" name="圖片 20" descr="一張含有 文字, 螢幕擷取畫面, 行, 圖表 的圖片&#10;&#10;自動產生的描述">
            <a:extLst>
              <a:ext uri="{FF2B5EF4-FFF2-40B4-BE49-F238E27FC236}">
                <a16:creationId xmlns:a16="http://schemas.microsoft.com/office/drawing/2014/main" id="{D79EE2CC-7196-2838-B94C-F53F48350FE8}"/>
              </a:ext>
            </a:extLst>
          </p:cNvPr>
          <p:cNvPicPr>
            <a:picLocks noChangeAspect="1"/>
          </p:cNvPicPr>
          <p:nvPr/>
        </p:nvPicPr>
        <p:blipFill>
          <a:blip r:embed="rId5"/>
          <a:stretch>
            <a:fillRect/>
          </a:stretch>
        </p:blipFill>
        <p:spPr>
          <a:xfrm>
            <a:off x="245629" y="1419174"/>
            <a:ext cx="4324800" cy="3243600"/>
          </a:xfrm>
          <a:prstGeom prst="rect">
            <a:avLst/>
          </a:prstGeom>
        </p:spPr>
      </p:pic>
      <p:pic>
        <p:nvPicPr>
          <p:cNvPr id="23" name="圖片 22" descr="一張含有 文字, 螢幕擷取畫面, 行, 圖表 的圖片&#10;&#10;自動產生的描述">
            <a:extLst>
              <a:ext uri="{FF2B5EF4-FFF2-40B4-BE49-F238E27FC236}">
                <a16:creationId xmlns:a16="http://schemas.microsoft.com/office/drawing/2014/main" id="{D990FD43-5555-6798-E8A0-10762A43CC91}"/>
              </a:ext>
            </a:extLst>
          </p:cNvPr>
          <p:cNvPicPr>
            <a:picLocks noChangeAspect="1"/>
          </p:cNvPicPr>
          <p:nvPr/>
        </p:nvPicPr>
        <p:blipFill>
          <a:blip r:embed="rId6"/>
          <a:stretch>
            <a:fillRect/>
          </a:stretch>
        </p:blipFill>
        <p:spPr>
          <a:xfrm>
            <a:off x="4570429" y="1417902"/>
            <a:ext cx="4324800" cy="3243600"/>
          </a:xfrm>
          <a:prstGeom prst="rect">
            <a:avLst/>
          </a:prstGeom>
        </p:spPr>
      </p:pic>
    </p:spTree>
    <p:extLst>
      <p:ext uri="{BB962C8B-B14F-4D97-AF65-F5344CB8AC3E}">
        <p14:creationId xmlns:p14="http://schemas.microsoft.com/office/powerpoint/2010/main" val="23851430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CF101-9CA4-A91F-E201-BE6BFFAC3FC3}"/>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B062F04F-111B-5A5D-746B-C192908695CB}"/>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a:extLst>
              <a:ext uri="{FF2B5EF4-FFF2-40B4-BE49-F238E27FC236}">
                <a16:creationId xmlns:a16="http://schemas.microsoft.com/office/drawing/2014/main" id="{8A938A4F-C166-BC4E-3699-F3DE90AA9A74}"/>
              </a:ext>
            </a:extLst>
          </p:cNvPr>
          <p:cNvSpPr txBox="1">
            <a:spLocks/>
          </p:cNvSpPr>
          <p:nvPr/>
        </p:nvSpPr>
        <p:spPr>
          <a:xfrm>
            <a:off x="2" y="1"/>
            <a:ext cx="833485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a:buClr>
                <a:srgbClr val="000000"/>
              </a:buClr>
              <a:defRPr/>
            </a:pPr>
            <a:r>
              <a:rPr lang="en-US" altLang="zh-TW" b="0" dirty="0">
                <a:solidFill>
                  <a:schemeClr val="bg1"/>
                </a:solidFill>
              </a:rPr>
              <a:t>NNBP Decoding without SNR</a:t>
            </a:r>
            <a:endParaRPr lang="zh-TW" altLang="en-US" b="0" dirty="0">
              <a:solidFill>
                <a:srgbClr val="FFFFFF"/>
              </a:solidFill>
            </a:endParaRPr>
          </a:p>
        </p:txBody>
      </p:sp>
      <p:grpSp>
        <p:nvGrpSpPr>
          <p:cNvPr id="3" name="群組 2">
            <a:extLst>
              <a:ext uri="{FF2B5EF4-FFF2-40B4-BE49-F238E27FC236}">
                <a16:creationId xmlns:a16="http://schemas.microsoft.com/office/drawing/2014/main" id="{3F6FEF5E-AB17-E5EC-A0A8-F649C07B2998}"/>
              </a:ext>
            </a:extLst>
          </p:cNvPr>
          <p:cNvGrpSpPr/>
          <p:nvPr/>
        </p:nvGrpSpPr>
        <p:grpSpPr>
          <a:xfrm>
            <a:off x="0" y="4902300"/>
            <a:ext cx="9144000" cy="241201"/>
            <a:chOff x="14866" y="4663715"/>
            <a:chExt cx="9129137" cy="241201"/>
          </a:xfrm>
        </p:grpSpPr>
        <p:sp>
          <p:nvSpPr>
            <p:cNvPr id="5" name="Google Shape;298;p39">
              <a:extLst>
                <a:ext uri="{FF2B5EF4-FFF2-40B4-BE49-F238E27FC236}">
                  <a16:creationId xmlns:a16="http://schemas.microsoft.com/office/drawing/2014/main" id="{75C78604-7FDD-89CD-0F52-CC00F0F8C0A8}"/>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October , 17</a:t>
              </a:r>
            </a:p>
          </p:txBody>
        </p:sp>
        <p:sp>
          <p:nvSpPr>
            <p:cNvPr id="7" name="Google Shape;297;p39 1">
              <a:extLst>
                <a:ext uri="{FF2B5EF4-FFF2-40B4-BE49-F238E27FC236}">
                  <a16:creationId xmlns:a16="http://schemas.microsoft.com/office/drawing/2014/main" id="{BE9CC902-0CD8-8664-D45E-AE759288CE85}"/>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8" name="Google Shape;297;p39 2">
              <a:extLst>
                <a:ext uri="{FF2B5EF4-FFF2-40B4-BE49-F238E27FC236}">
                  <a16:creationId xmlns:a16="http://schemas.microsoft.com/office/drawing/2014/main" id="{10B2002E-51EB-4278-E396-A0973502DDFC}"/>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9" name="矩形 8">
            <a:extLst>
              <a:ext uri="{FF2B5EF4-FFF2-40B4-BE49-F238E27FC236}">
                <a16:creationId xmlns:a16="http://schemas.microsoft.com/office/drawing/2014/main" id="{C9668EDE-46BA-94E5-9381-33E83E7A8DFD}"/>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38</a:t>
            </a:fld>
            <a:endParaRPr lang="zh-TW" altLang="en-US" sz="1200" b="1" dirty="0">
              <a:ln w="0"/>
              <a:solidFill>
                <a:srgbClr val="FFFFFF"/>
              </a:solidFill>
              <a:latin typeface="Montserrat" panose="00000500000000000000" pitchFamily="2" charset="0"/>
            </a:endParaRPr>
          </a:p>
        </p:txBody>
      </p:sp>
      <p:pic>
        <p:nvPicPr>
          <p:cNvPr id="10" name="圖片 9" descr="\documentclass{article}&#10;\usepackage{amsmath}&#10;\pagestyle{empty}&#10;\begin{document}&#10;&#10;\noindent Comparison of the original model's performance and the performance after quantization.&#10;&#10;&#10;&#10;&#10;&#10;&#10;&#10;&#10;&#10;\end{document}" title="IguanaTex Picture Display">
            <a:extLst>
              <a:ext uri="{FF2B5EF4-FFF2-40B4-BE49-F238E27FC236}">
                <a16:creationId xmlns:a16="http://schemas.microsoft.com/office/drawing/2014/main" id="{DEA35A5A-FBDF-B5C4-11DF-5E7EBDFBE7AF}"/>
              </a:ext>
            </a:extLst>
          </p:cNvPr>
          <p:cNvPicPr>
            <a:picLocks noChangeAspect="1"/>
          </p:cNvPicPr>
          <p:nvPr>
            <p:custDataLst>
              <p:tags r:id="rId1"/>
            </p:custDataLst>
          </p:nvPr>
        </p:nvPicPr>
        <p:blipFill>
          <a:blip r:embed="rId4"/>
          <a:stretch>
            <a:fillRect/>
          </a:stretch>
        </p:blipFill>
        <p:spPr>
          <a:xfrm>
            <a:off x="339495" y="812227"/>
            <a:ext cx="7843203" cy="477257"/>
          </a:xfrm>
          <a:prstGeom prst="rect">
            <a:avLst/>
          </a:prstGeom>
        </p:spPr>
      </p:pic>
      <p:pic>
        <p:nvPicPr>
          <p:cNvPr id="11" name="圖片 10" descr="一張含有 文字, 螢幕擷取畫面, 行, 圖表 的圖片&#10;&#10;自動產生的描述">
            <a:extLst>
              <a:ext uri="{FF2B5EF4-FFF2-40B4-BE49-F238E27FC236}">
                <a16:creationId xmlns:a16="http://schemas.microsoft.com/office/drawing/2014/main" id="{8AB5EFBC-C955-62EA-DED5-CA97A848BC89}"/>
              </a:ext>
            </a:extLst>
          </p:cNvPr>
          <p:cNvPicPr>
            <a:picLocks noChangeAspect="1"/>
          </p:cNvPicPr>
          <p:nvPr/>
        </p:nvPicPr>
        <p:blipFill>
          <a:blip r:embed="rId5"/>
          <a:stretch>
            <a:fillRect/>
          </a:stretch>
        </p:blipFill>
        <p:spPr>
          <a:xfrm>
            <a:off x="339495" y="1436590"/>
            <a:ext cx="4324800" cy="3243600"/>
          </a:xfrm>
          <a:prstGeom prst="rect">
            <a:avLst/>
          </a:prstGeom>
        </p:spPr>
      </p:pic>
      <p:pic>
        <p:nvPicPr>
          <p:cNvPr id="14" name="圖片 13" descr="一張含有 文字, 螢幕擷取畫面, 行, 圖表 的圖片&#10;&#10;自動產生的描述">
            <a:extLst>
              <a:ext uri="{FF2B5EF4-FFF2-40B4-BE49-F238E27FC236}">
                <a16:creationId xmlns:a16="http://schemas.microsoft.com/office/drawing/2014/main" id="{544AC532-F1EC-3B84-C000-648079DDCF46}"/>
              </a:ext>
            </a:extLst>
          </p:cNvPr>
          <p:cNvPicPr>
            <a:picLocks noChangeAspect="1"/>
          </p:cNvPicPr>
          <p:nvPr/>
        </p:nvPicPr>
        <p:blipFill>
          <a:blip r:embed="rId6"/>
          <a:stretch>
            <a:fillRect/>
          </a:stretch>
        </p:blipFill>
        <p:spPr>
          <a:xfrm>
            <a:off x="4572000" y="1474090"/>
            <a:ext cx="4324800" cy="3243600"/>
          </a:xfrm>
          <a:prstGeom prst="rect">
            <a:avLst/>
          </a:prstGeom>
        </p:spPr>
      </p:pic>
    </p:spTree>
    <p:extLst>
      <p:ext uri="{BB962C8B-B14F-4D97-AF65-F5344CB8AC3E}">
        <p14:creationId xmlns:p14="http://schemas.microsoft.com/office/powerpoint/2010/main" val="19066485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F6273-AA26-FF3C-18AE-7F0AF7525381}"/>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3BDD535E-06CC-7175-A323-769EA3DD3E12}"/>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a:extLst>
              <a:ext uri="{FF2B5EF4-FFF2-40B4-BE49-F238E27FC236}">
                <a16:creationId xmlns:a16="http://schemas.microsoft.com/office/drawing/2014/main" id="{8386FD9A-47CD-E51C-DEE3-A30F09E990B3}"/>
              </a:ext>
            </a:extLst>
          </p:cNvPr>
          <p:cNvSpPr txBox="1">
            <a:spLocks/>
          </p:cNvSpPr>
          <p:nvPr/>
        </p:nvSpPr>
        <p:spPr>
          <a:xfrm>
            <a:off x="2" y="1"/>
            <a:ext cx="833485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defTabSz="914377">
              <a:buClr>
                <a:srgbClr val="000000"/>
              </a:buClr>
              <a:defRPr/>
            </a:pPr>
            <a:r>
              <a:rPr lang="en-US" altLang="zh-TW" b="0" dirty="0">
                <a:solidFill>
                  <a:srgbClr val="FFFFFF"/>
                </a:solidFill>
              </a:rPr>
              <a:t>Conclusion(3)</a:t>
            </a:r>
            <a:endParaRPr lang="zh-TW" altLang="en-US" b="0" dirty="0">
              <a:solidFill>
                <a:srgbClr val="FFFFFF"/>
              </a:solidFill>
            </a:endParaRPr>
          </a:p>
        </p:txBody>
      </p:sp>
      <p:grpSp>
        <p:nvGrpSpPr>
          <p:cNvPr id="8" name="群組 7">
            <a:extLst>
              <a:ext uri="{FF2B5EF4-FFF2-40B4-BE49-F238E27FC236}">
                <a16:creationId xmlns:a16="http://schemas.microsoft.com/office/drawing/2014/main" id="{E7D85F90-5865-CE00-2259-BF74956AC797}"/>
              </a:ext>
            </a:extLst>
          </p:cNvPr>
          <p:cNvGrpSpPr/>
          <p:nvPr/>
        </p:nvGrpSpPr>
        <p:grpSpPr>
          <a:xfrm>
            <a:off x="0" y="4902300"/>
            <a:ext cx="9144000" cy="241201"/>
            <a:chOff x="14866" y="4663715"/>
            <a:chExt cx="9129137" cy="241201"/>
          </a:xfrm>
        </p:grpSpPr>
        <p:sp>
          <p:nvSpPr>
            <p:cNvPr id="9" name="Google Shape;298;p39">
              <a:extLst>
                <a:ext uri="{FF2B5EF4-FFF2-40B4-BE49-F238E27FC236}">
                  <a16:creationId xmlns:a16="http://schemas.microsoft.com/office/drawing/2014/main" id="{5377BB27-58FC-6097-6AB6-E7CB9E68B017}"/>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October , 17</a:t>
              </a:r>
            </a:p>
          </p:txBody>
        </p:sp>
        <p:sp>
          <p:nvSpPr>
            <p:cNvPr id="10" name="Google Shape;297;p39 1">
              <a:extLst>
                <a:ext uri="{FF2B5EF4-FFF2-40B4-BE49-F238E27FC236}">
                  <a16:creationId xmlns:a16="http://schemas.microsoft.com/office/drawing/2014/main" id="{884C8070-EE95-E6DE-B455-4B9401F63858}"/>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11" name="Google Shape;297;p39 2">
              <a:extLst>
                <a:ext uri="{FF2B5EF4-FFF2-40B4-BE49-F238E27FC236}">
                  <a16:creationId xmlns:a16="http://schemas.microsoft.com/office/drawing/2014/main" id="{88ED7123-E002-AA76-D683-2BA8127D6570}"/>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12" name="矩形 11">
            <a:extLst>
              <a:ext uri="{FF2B5EF4-FFF2-40B4-BE49-F238E27FC236}">
                <a16:creationId xmlns:a16="http://schemas.microsoft.com/office/drawing/2014/main" id="{45B373F8-F33E-68F5-EF6E-4B597D45F01D}"/>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39</a:t>
            </a:fld>
            <a:endParaRPr lang="zh-TW" altLang="en-US" sz="1200" b="1" dirty="0">
              <a:ln w="0"/>
              <a:solidFill>
                <a:srgbClr val="FFFFFF"/>
              </a:solidFill>
              <a:latin typeface="Montserrat" panose="00000500000000000000" pitchFamily="2" charset="0"/>
            </a:endParaRPr>
          </a:p>
        </p:txBody>
      </p:sp>
      <p:pic>
        <p:nvPicPr>
          <p:cNvPr id="5" name="圖片 4" descr="\documentclass{article}&#10;\usepackage{amsmath}&#10;&#10;\usepackage[dvipsnames]{xcolor}&#10;\pagestyle{empty}&#10;\begin{document}&#10;\begin{itemize}&#10;  \item[\color{CadetBlue}{\fontsize{8}{10}\selectfont $\bullet$}] The model trained without SNR matches the performance of the conventional BP with known SNR. Additionally, using 5-bit quantization reduces the overall complexity.&#10;&#10;  %\item[\color{CadetBlue}{\fontsize{8}{10}\selectfont $\bullet$}] When using all-zero codewords to train a model, the absence of variability in the input could make it easier for the model to identify noise and potential cycles or interference patterns.&#10;&#10;&#10;  %\item[\color{CadetBlue}{\fontsize{8}{10}\selectfont $\bullet$}]  Using NNBP for soft decoding of BCH codes reduces the number of iterations and decreases complexity. It efficiently handles soft information, approaching correct decoding faster, and automates parameter learning to simplify the process.&#10;&#10;&#10;  %\item[\color{CadetBlue}{\fontsize{8}{10}\selectfont $\bullet$}] Since NNBP has demonstrated advantages in HDPC, the next step is to explore its performance when applied to LDPC. It will be interesting to see how NNBP handles the structure and decoding challenges of LDPC codes.&#10;\end{itemize}&#10;\end{document}&#10;&#10;&#10;&#10;&#10;&#10;&#10;&#10;&#10;" title="IguanaTex Picture Display">
            <a:extLst>
              <a:ext uri="{FF2B5EF4-FFF2-40B4-BE49-F238E27FC236}">
                <a16:creationId xmlns:a16="http://schemas.microsoft.com/office/drawing/2014/main" id="{8B2C791A-D5A0-71DA-5B14-432D15BA5A87}"/>
              </a:ext>
            </a:extLst>
          </p:cNvPr>
          <p:cNvPicPr>
            <a:picLocks noChangeAspect="1"/>
          </p:cNvPicPr>
          <p:nvPr>
            <p:custDataLst>
              <p:tags r:id="rId1"/>
            </p:custDataLst>
          </p:nvPr>
        </p:nvPicPr>
        <p:blipFill>
          <a:blip r:embed="rId4"/>
          <a:stretch>
            <a:fillRect/>
          </a:stretch>
        </p:blipFill>
        <p:spPr>
          <a:xfrm>
            <a:off x="428228" y="906994"/>
            <a:ext cx="7478397" cy="752915"/>
          </a:xfrm>
          <a:prstGeom prst="rect">
            <a:avLst/>
          </a:prstGeom>
        </p:spPr>
      </p:pic>
    </p:spTree>
    <p:extLst>
      <p:ext uri="{BB962C8B-B14F-4D97-AF65-F5344CB8AC3E}">
        <p14:creationId xmlns:p14="http://schemas.microsoft.com/office/powerpoint/2010/main" val="579264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5C9939-F40B-FC62-A0B2-FF45F9844F53}"/>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833541EC-884A-AA3F-2DE6-B5B50447610A}"/>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7">
              <a:defRPr/>
            </a:pPr>
            <a:endParaRPr lang="zh-TW" altLang="en-US">
              <a:solidFill>
                <a:srgbClr val="FFFFFF"/>
              </a:solidFill>
              <a:latin typeface="Arial"/>
              <a:ea typeface="新細明體" panose="02020500000000000000" pitchFamily="18" charset="-120"/>
            </a:endParaRPr>
          </a:p>
        </p:txBody>
      </p:sp>
      <p:sp>
        <p:nvSpPr>
          <p:cNvPr id="6" name="標題 1">
            <a:extLst>
              <a:ext uri="{FF2B5EF4-FFF2-40B4-BE49-F238E27FC236}">
                <a16:creationId xmlns:a16="http://schemas.microsoft.com/office/drawing/2014/main" id="{E65651C8-CF2A-F7A0-3947-9B1EF0A98FD5}"/>
              </a:ext>
            </a:extLst>
          </p:cNvPr>
          <p:cNvSpPr txBox="1">
            <a:spLocks/>
          </p:cNvSpPr>
          <p:nvPr/>
        </p:nvSpPr>
        <p:spPr>
          <a:xfrm>
            <a:off x="2" y="1"/>
            <a:ext cx="833485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defTabSz="914377">
              <a:buClr>
                <a:srgbClr val="000000"/>
              </a:buClr>
              <a:defRPr/>
            </a:pPr>
            <a:r>
              <a:rPr lang="en-US" altLang="zh-TW" b="0" dirty="0">
                <a:solidFill>
                  <a:srgbClr val="FFFFFF"/>
                </a:solidFill>
              </a:rPr>
              <a:t>Review - Belief Propagation Algorithm  </a:t>
            </a:r>
            <a:endParaRPr lang="zh-TW" altLang="en-US" b="0" dirty="0">
              <a:solidFill>
                <a:srgbClr val="FFFFFF"/>
              </a:solidFill>
            </a:endParaRPr>
          </a:p>
        </p:txBody>
      </p:sp>
      <p:grpSp>
        <p:nvGrpSpPr>
          <p:cNvPr id="19" name="群組 18">
            <a:extLst>
              <a:ext uri="{FF2B5EF4-FFF2-40B4-BE49-F238E27FC236}">
                <a16:creationId xmlns:a16="http://schemas.microsoft.com/office/drawing/2014/main" id="{EC0EDB44-545F-B4BB-F1E4-FD083621B8E0}"/>
              </a:ext>
            </a:extLst>
          </p:cNvPr>
          <p:cNvGrpSpPr/>
          <p:nvPr/>
        </p:nvGrpSpPr>
        <p:grpSpPr>
          <a:xfrm>
            <a:off x="0" y="4902300"/>
            <a:ext cx="9144000" cy="241201"/>
            <a:chOff x="14866" y="4663715"/>
            <a:chExt cx="9129137" cy="241201"/>
          </a:xfrm>
        </p:grpSpPr>
        <p:sp>
          <p:nvSpPr>
            <p:cNvPr id="20" name="Google Shape;298;p39">
              <a:extLst>
                <a:ext uri="{FF2B5EF4-FFF2-40B4-BE49-F238E27FC236}">
                  <a16:creationId xmlns:a16="http://schemas.microsoft.com/office/drawing/2014/main" id="{56043669-5411-0B8A-3258-D4B6904272A7}"/>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October , 17</a:t>
              </a:r>
            </a:p>
          </p:txBody>
        </p:sp>
        <p:sp>
          <p:nvSpPr>
            <p:cNvPr id="21" name="Google Shape;297;p39 1">
              <a:extLst>
                <a:ext uri="{FF2B5EF4-FFF2-40B4-BE49-F238E27FC236}">
                  <a16:creationId xmlns:a16="http://schemas.microsoft.com/office/drawing/2014/main" id="{E3F0DB79-1127-047D-C609-E5C2FB9B43A7}"/>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22" name="Google Shape;297;p39 2">
              <a:extLst>
                <a:ext uri="{FF2B5EF4-FFF2-40B4-BE49-F238E27FC236}">
                  <a16:creationId xmlns:a16="http://schemas.microsoft.com/office/drawing/2014/main" id="{D2400DF7-CFA3-CFAB-0CCC-465C2DDE9037}"/>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23" name="矩形 22">
            <a:extLst>
              <a:ext uri="{FF2B5EF4-FFF2-40B4-BE49-F238E27FC236}">
                <a16:creationId xmlns:a16="http://schemas.microsoft.com/office/drawing/2014/main" id="{41B57E0E-5B21-54B9-158C-B79A234A7DD5}"/>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4</a:t>
            </a:fld>
            <a:endParaRPr lang="zh-TW" altLang="en-US" sz="1200" b="1" dirty="0">
              <a:ln w="0"/>
              <a:solidFill>
                <a:srgbClr val="FFFFFF"/>
              </a:solidFill>
              <a:latin typeface="Montserrat" panose="00000500000000000000" pitchFamily="2" charset="0"/>
            </a:endParaRPr>
          </a:p>
        </p:txBody>
      </p:sp>
      <p:pic>
        <p:nvPicPr>
          <p:cNvPr id="10" name="圖片 9" descr="\documentclass{article}&#10;\usepackage{amsmath}&#10;\pagestyle{empty}&#10;\begin{document}&#10;&#10;\begin{enumerate} &#10;          \setcounter{enumi}{1}&#10;    \item \textbf{CN update:} Compute outgoing CN messages $L_{c_j \to v_i}$ for each CN to be transmitted to the VNs.&#10;    &#10;\end{enumerate}&#10;&#10;&#10;\end{document}" title="IguanaTex Picture Display">
            <a:extLst>
              <a:ext uri="{FF2B5EF4-FFF2-40B4-BE49-F238E27FC236}">
                <a16:creationId xmlns:a16="http://schemas.microsoft.com/office/drawing/2014/main" id="{01744ED4-9AB3-E057-D54B-52B3E402E9E2}"/>
              </a:ext>
            </a:extLst>
          </p:cNvPr>
          <p:cNvPicPr>
            <a:picLocks noChangeAspect="1"/>
          </p:cNvPicPr>
          <p:nvPr>
            <p:custDataLst>
              <p:tags r:id="rId1"/>
            </p:custDataLst>
          </p:nvPr>
        </p:nvPicPr>
        <p:blipFill>
          <a:blip r:embed="rId21"/>
          <a:stretch>
            <a:fillRect/>
          </a:stretch>
        </p:blipFill>
        <p:spPr>
          <a:xfrm>
            <a:off x="170469" y="822148"/>
            <a:ext cx="7557947" cy="438857"/>
          </a:xfrm>
          <a:prstGeom prst="rect">
            <a:avLst/>
          </a:prstGeom>
        </p:spPr>
      </p:pic>
      <p:pic>
        <p:nvPicPr>
          <p:cNvPr id="106" name="圖片 105" descr="\documentclass{article}&#10;\usepackage{amsmath}&#10;\pagestyle{empty}&#10;\begin{document}&#10;&#10;Ex : &#10;&#10;&#10;\end{document}" title="IguanaTex Picture Display">
            <a:extLst>
              <a:ext uri="{FF2B5EF4-FFF2-40B4-BE49-F238E27FC236}">
                <a16:creationId xmlns:a16="http://schemas.microsoft.com/office/drawing/2014/main" id="{D13DEF50-5CF9-0335-3EFE-E431DE4D4712}"/>
              </a:ext>
            </a:extLst>
          </p:cNvPr>
          <p:cNvPicPr>
            <a:picLocks noChangeAspect="1"/>
          </p:cNvPicPr>
          <p:nvPr>
            <p:custDataLst>
              <p:tags r:id="rId2"/>
            </p:custDataLst>
          </p:nvPr>
        </p:nvPicPr>
        <p:blipFill>
          <a:blip r:embed="rId22"/>
          <a:stretch>
            <a:fillRect/>
          </a:stretch>
        </p:blipFill>
        <p:spPr>
          <a:xfrm>
            <a:off x="175957" y="2379257"/>
            <a:ext cx="388115" cy="154971"/>
          </a:xfrm>
          <a:prstGeom prst="rect">
            <a:avLst/>
          </a:prstGeom>
        </p:spPr>
      </p:pic>
      <p:grpSp>
        <p:nvGrpSpPr>
          <p:cNvPr id="5" name="群組 4">
            <a:extLst>
              <a:ext uri="{FF2B5EF4-FFF2-40B4-BE49-F238E27FC236}">
                <a16:creationId xmlns:a16="http://schemas.microsoft.com/office/drawing/2014/main" id="{509021A0-41C0-D8EF-2B73-FDE0509B287C}"/>
              </a:ext>
            </a:extLst>
          </p:cNvPr>
          <p:cNvGrpSpPr/>
          <p:nvPr/>
        </p:nvGrpSpPr>
        <p:grpSpPr>
          <a:xfrm>
            <a:off x="6407061" y="2666395"/>
            <a:ext cx="2426923" cy="1920267"/>
            <a:chOff x="5499174" y="2456741"/>
            <a:chExt cx="2426923" cy="1920266"/>
          </a:xfrm>
        </p:grpSpPr>
        <p:grpSp>
          <p:nvGrpSpPr>
            <p:cNvPr id="186" name="群組 185">
              <a:extLst>
                <a:ext uri="{FF2B5EF4-FFF2-40B4-BE49-F238E27FC236}">
                  <a16:creationId xmlns:a16="http://schemas.microsoft.com/office/drawing/2014/main" id="{421D6AF4-D3BB-EA12-0A9D-6A6EF3062DC7}"/>
                </a:ext>
              </a:extLst>
            </p:cNvPr>
            <p:cNvGrpSpPr/>
            <p:nvPr/>
          </p:nvGrpSpPr>
          <p:grpSpPr>
            <a:xfrm>
              <a:off x="5499174" y="2456741"/>
              <a:ext cx="2426923" cy="1920266"/>
              <a:chOff x="5499174" y="2456741"/>
              <a:chExt cx="2426923" cy="1920266"/>
            </a:xfrm>
          </p:grpSpPr>
          <p:pic>
            <p:nvPicPr>
              <p:cNvPr id="86" name="圖片 85" descr="一張含有 黑色, 黑暗 的圖片&#10;&#10;自動產生的描述">
                <a:extLst>
                  <a:ext uri="{FF2B5EF4-FFF2-40B4-BE49-F238E27FC236}">
                    <a16:creationId xmlns:a16="http://schemas.microsoft.com/office/drawing/2014/main" id="{8DBED796-7792-3A30-DEED-0AA07F5698F8}"/>
                  </a:ext>
                </a:extLst>
              </p:cNvPr>
              <p:cNvPicPr>
                <a:picLocks noChangeAspect="1"/>
              </p:cNvPicPr>
              <p:nvPr/>
            </p:nvPicPr>
            <p:blipFill>
              <a:blip r:embed="rId23"/>
              <a:stretch>
                <a:fillRect/>
              </a:stretch>
            </p:blipFill>
            <p:spPr>
              <a:xfrm>
                <a:off x="5499174" y="2635501"/>
                <a:ext cx="2426923" cy="1352068"/>
              </a:xfrm>
              <a:prstGeom prst="rect">
                <a:avLst/>
              </a:prstGeom>
            </p:spPr>
          </p:pic>
          <p:pic>
            <p:nvPicPr>
              <p:cNvPr id="89" name="圖片 88" descr="\documentclass{article}&#10;\usepackage{xcolor}&#10;\usepackage{amsmath}&#10;\pagestyle{empty}&#10;\begin{document}&#10;\textcolor{brown}{\textbf{Variable Node (VN)}}&#10;&#10;&#10;\end{document}" title="IguanaTex Picture Display">
                <a:extLst>
                  <a:ext uri="{FF2B5EF4-FFF2-40B4-BE49-F238E27FC236}">
                    <a16:creationId xmlns:a16="http://schemas.microsoft.com/office/drawing/2014/main" id="{8867EFDA-72EA-F5F3-CDD6-439AB4E80681}"/>
                  </a:ext>
                </a:extLst>
              </p:cNvPr>
              <p:cNvPicPr>
                <a:picLocks noChangeAspect="1"/>
              </p:cNvPicPr>
              <p:nvPr>
                <p:custDataLst>
                  <p:tags r:id="rId13"/>
                </p:custDataLst>
              </p:nvPr>
            </p:nvPicPr>
            <p:blipFill>
              <a:blip r:embed="rId24"/>
              <a:stretch>
                <a:fillRect/>
              </a:stretch>
            </p:blipFill>
            <p:spPr>
              <a:xfrm>
                <a:off x="6155479" y="4239815"/>
                <a:ext cx="1348303" cy="137192"/>
              </a:xfrm>
              <a:prstGeom prst="rect">
                <a:avLst/>
              </a:prstGeom>
            </p:spPr>
          </p:pic>
          <p:pic>
            <p:nvPicPr>
              <p:cNvPr id="90" name="圖片 89" descr="\documentclass{article}&#10;\usepackage{xcolor}&#10;\usepackage{amsmath}&#10;\pagestyle{empty}&#10;\begin{document}&#10;\textcolor{teal}{\textbf{Check Node (CN)}}&#10; &#10;&#10;&#10;\end{document}" title="IguanaTex Picture Display">
                <a:extLst>
                  <a:ext uri="{FF2B5EF4-FFF2-40B4-BE49-F238E27FC236}">
                    <a16:creationId xmlns:a16="http://schemas.microsoft.com/office/drawing/2014/main" id="{F0F7949D-519E-9BD2-6997-8FD06397AEC8}"/>
                  </a:ext>
                </a:extLst>
              </p:cNvPr>
              <p:cNvPicPr>
                <a:picLocks noChangeAspect="1"/>
              </p:cNvPicPr>
              <p:nvPr>
                <p:custDataLst>
                  <p:tags r:id="rId14"/>
                </p:custDataLst>
              </p:nvPr>
            </p:nvPicPr>
            <p:blipFill>
              <a:blip r:embed="rId25"/>
              <a:stretch>
                <a:fillRect/>
              </a:stretch>
            </p:blipFill>
            <p:spPr>
              <a:xfrm>
                <a:off x="6155480" y="2456741"/>
                <a:ext cx="1188866" cy="136547"/>
              </a:xfrm>
              <a:prstGeom prst="rect">
                <a:avLst/>
              </a:prstGeom>
            </p:spPr>
          </p:pic>
          <p:pic>
            <p:nvPicPr>
              <p:cNvPr id="150" name="圖片 149" descr="\documentclass{article}&#10;\usepackage{amsmath}&#10;\pagestyle{empty}&#10;\begin{document}&#10;&#10;$L_{v_0}$&#10;&#10;&#10;\end{document}" title="IguanaTex Bitmap Display">
                <a:extLst>
                  <a:ext uri="{FF2B5EF4-FFF2-40B4-BE49-F238E27FC236}">
                    <a16:creationId xmlns:a16="http://schemas.microsoft.com/office/drawing/2014/main" id="{D6B3621F-4DB9-3E65-7F57-A28D927EBE1A}"/>
                  </a:ext>
                </a:extLst>
              </p:cNvPr>
              <p:cNvPicPr>
                <a:picLocks noChangeAspect="1"/>
              </p:cNvPicPr>
              <p:nvPr>
                <p:custDataLst>
                  <p:tags r:id="rId15"/>
                </p:custDataLst>
              </p:nvPr>
            </p:nvPicPr>
            <p:blipFill>
              <a:blip r:embed="rId26"/>
              <a:stretch>
                <a:fillRect/>
              </a:stretch>
            </p:blipFill>
            <p:spPr>
              <a:xfrm>
                <a:off x="5550489" y="3975980"/>
                <a:ext cx="240669" cy="172644"/>
              </a:xfrm>
              <a:prstGeom prst="rect">
                <a:avLst/>
              </a:prstGeom>
            </p:spPr>
          </p:pic>
          <p:pic>
            <p:nvPicPr>
              <p:cNvPr id="170" name="圖片 169" descr="\documentclass{article}&#10;\usepackage{amsmath}&#10;\pagestyle{empty}&#10;\begin{document}&#10;&#10;$L_{v_{1}}$&#10;&#10;&#10;\end{document}" title="IguanaTex Bitmap Display">
                <a:extLst>
                  <a:ext uri="{FF2B5EF4-FFF2-40B4-BE49-F238E27FC236}">
                    <a16:creationId xmlns:a16="http://schemas.microsoft.com/office/drawing/2014/main" id="{6E703243-D0DB-EDFB-159E-733E3F14A043}"/>
                  </a:ext>
                </a:extLst>
              </p:cNvPr>
              <p:cNvPicPr>
                <a:picLocks noChangeAspect="1"/>
              </p:cNvPicPr>
              <p:nvPr>
                <p:custDataLst>
                  <p:tags r:id="rId16"/>
                </p:custDataLst>
              </p:nvPr>
            </p:nvPicPr>
            <p:blipFill>
              <a:blip r:embed="rId27"/>
              <a:stretch>
                <a:fillRect/>
              </a:stretch>
            </p:blipFill>
            <p:spPr>
              <a:xfrm>
                <a:off x="6093906" y="3976811"/>
                <a:ext cx="236352" cy="170430"/>
              </a:xfrm>
              <a:prstGeom prst="rect">
                <a:avLst/>
              </a:prstGeom>
            </p:spPr>
          </p:pic>
          <p:pic>
            <p:nvPicPr>
              <p:cNvPr id="175" name="圖片 174" descr="\documentclass{article}&#10;\usepackage{amsmath}&#10;\pagestyle{empty}&#10;\begin{document}&#10;&#10;$L_{v_{2}}$&#10;&#10;&#10;\end{document}" title="IguanaTex Bitmap Display">
                <a:extLst>
                  <a:ext uri="{FF2B5EF4-FFF2-40B4-BE49-F238E27FC236}">
                    <a16:creationId xmlns:a16="http://schemas.microsoft.com/office/drawing/2014/main" id="{0EEE4116-5E93-BE27-904D-2EB6D776E96A}"/>
                  </a:ext>
                </a:extLst>
              </p:cNvPr>
              <p:cNvPicPr>
                <a:picLocks noChangeAspect="1"/>
              </p:cNvPicPr>
              <p:nvPr>
                <p:custDataLst>
                  <p:tags r:id="rId17"/>
                </p:custDataLst>
              </p:nvPr>
            </p:nvPicPr>
            <p:blipFill>
              <a:blip r:embed="rId28"/>
              <a:stretch>
                <a:fillRect/>
              </a:stretch>
            </p:blipFill>
            <p:spPr>
              <a:xfrm>
                <a:off x="6656019" y="3984250"/>
                <a:ext cx="239590" cy="170430"/>
              </a:xfrm>
              <a:prstGeom prst="rect">
                <a:avLst/>
              </a:prstGeom>
            </p:spPr>
          </p:pic>
          <p:pic>
            <p:nvPicPr>
              <p:cNvPr id="180" name="圖片 179" descr="\documentclass{article}&#10;\usepackage{amsmath}&#10;\pagestyle{empty}&#10;\begin{document}&#10;&#10;$L_{v_{3}}$&#10;&#10;&#10;\end{document}" title="IguanaTex Bitmap Display">
                <a:extLst>
                  <a:ext uri="{FF2B5EF4-FFF2-40B4-BE49-F238E27FC236}">
                    <a16:creationId xmlns:a16="http://schemas.microsoft.com/office/drawing/2014/main" id="{2DA73FF0-2789-A8C8-F3DA-7F6954DDE38A}"/>
                  </a:ext>
                </a:extLst>
              </p:cNvPr>
              <p:cNvPicPr>
                <a:picLocks noChangeAspect="1"/>
              </p:cNvPicPr>
              <p:nvPr>
                <p:custDataLst>
                  <p:tags r:id="rId18"/>
                </p:custDataLst>
              </p:nvPr>
            </p:nvPicPr>
            <p:blipFill>
              <a:blip r:embed="rId29"/>
              <a:stretch>
                <a:fillRect/>
              </a:stretch>
            </p:blipFill>
            <p:spPr>
              <a:xfrm>
                <a:off x="7195119" y="3985175"/>
                <a:ext cx="240669" cy="172644"/>
              </a:xfrm>
              <a:prstGeom prst="rect">
                <a:avLst/>
              </a:prstGeom>
            </p:spPr>
          </p:pic>
          <p:pic>
            <p:nvPicPr>
              <p:cNvPr id="185" name="圖片 184" descr="\documentclass{article}&#10;\usepackage{amsmath}&#10;\pagestyle{empty}&#10;\begin{document}&#10;&#10;$L_{v_{4}}$&#10;&#10;&#10;\end{document}" title="IguanaTex Bitmap Display">
                <a:extLst>
                  <a:ext uri="{FF2B5EF4-FFF2-40B4-BE49-F238E27FC236}">
                    <a16:creationId xmlns:a16="http://schemas.microsoft.com/office/drawing/2014/main" id="{78FFAE6B-2DE7-59EA-AB93-201C8C90814B}"/>
                  </a:ext>
                </a:extLst>
              </p:cNvPr>
              <p:cNvPicPr>
                <a:picLocks noChangeAspect="1"/>
              </p:cNvPicPr>
              <p:nvPr>
                <p:custDataLst>
                  <p:tags r:id="rId19"/>
                </p:custDataLst>
              </p:nvPr>
            </p:nvPicPr>
            <p:blipFill>
              <a:blip r:embed="rId30"/>
              <a:stretch>
                <a:fillRect/>
              </a:stretch>
            </p:blipFill>
            <p:spPr>
              <a:xfrm>
                <a:off x="7683269" y="3993050"/>
                <a:ext cx="242828" cy="170430"/>
              </a:xfrm>
              <a:prstGeom prst="rect">
                <a:avLst/>
              </a:prstGeom>
            </p:spPr>
          </p:pic>
        </p:grpSp>
        <p:cxnSp>
          <p:nvCxnSpPr>
            <p:cNvPr id="109" name="直線單箭頭接點 108">
              <a:extLst>
                <a:ext uri="{FF2B5EF4-FFF2-40B4-BE49-F238E27FC236}">
                  <a16:creationId xmlns:a16="http://schemas.microsoft.com/office/drawing/2014/main" id="{44FF677E-C429-D0F7-A5B8-B13E2E96AB74}"/>
                </a:ext>
              </a:extLst>
            </p:cNvPr>
            <p:cNvCxnSpPr>
              <a:cxnSpLocks/>
            </p:cNvCxnSpPr>
            <p:nvPr/>
          </p:nvCxnSpPr>
          <p:spPr>
            <a:xfrm flipH="1">
              <a:off x="5625905" y="2921494"/>
              <a:ext cx="386080" cy="451397"/>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1">
              <a:extLst>
                <a:ext uri="{FF2B5EF4-FFF2-40B4-BE49-F238E27FC236}">
                  <a16:creationId xmlns:a16="http://schemas.microsoft.com/office/drawing/2014/main" id="{5ABFFB37-97B4-75D5-4CEC-C513E24D9E3F}"/>
                </a:ext>
              </a:extLst>
            </p:cNvPr>
            <p:cNvCxnSpPr>
              <a:cxnSpLocks/>
            </p:cNvCxnSpPr>
            <p:nvPr/>
          </p:nvCxnSpPr>
          <p:spPr>
            <a:xfrm flipH="1" flipV="1">
              <a:off x="6237034" y="2951629"/>
              <a:ext cx="402059" cy="503377"/>
            </a:xfrm>
            <a:prstGeom prst="straightConnector1">
              <a:avLst/>
            </a:prstGeom>
            <a:ln w="19050">
              <a:solidFill>
                <a:srgbClr val="99FF33"/>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114">
              <a:extLst>
                <a:ext uri="{FF2B5EF4-FFF2-40B4-BE49-F238E27FC236}">
                  <a16:creationId xmlns:a16="http://schemas.microsoft.com/office/drawing/2014/main" id="{7D50D82C-8D7E-253F-D313-6363E697B235}"/>
                </a:ext>
              </a:extLst>
            </p:cNvPr>
            <p:cNvCxnSpPr>
              <a:cxnSpLocks/>
            </p:cNvCxnSpPr>
            <p:nvPr/>
          </p:nvCxnSpPr>
          <p:spPr>
            <a:xfrm flipH="1" flipV="1">
              <a:off x="6344409" y="2845534"/>
              <a:ext cx="1384006" cy="539404"/>
            </a:xfrm>
            <a:prstGeom prst="straightConnector1">
              <a:avLst/>
            </a:prstGeom>
            <a:ln w="19050">
              <a:solidFill>
                <a:srgbClr val="FF8FFF"/>
              </a:solidFill>
              <a:tailEnd type="triangle"/>
            </a:ln>
          </p:spPr>
          <p:style>
            <a:lnRef idx="1">
              <a:schemeClr val="accent1"/>
            </a:lnRef>
            <a:fillRef idx="0">
              <a:schemeClr val="accent1"/>
            </a:fillRef>
            <a:effectRef idx="0">
              <a:schemeClr val="accent1"/>
            </a:effectRef>
            <a:fontRef idx="minor">
              <a:schemeClr val="tx1"/>
            </a:fontRef>
          </p:style>
        </p:cxnSp>
        <p:pic>
          <p:nvPicPr>
            <p:cNvPr id="119" name="圖片 118" descr="\documentclass{article}&#10;\usepackage{amsmath}&#10;\pagestyle{empty}&#10;\begin{document}&#10;&#10;$v_0$&#10;&#10;&#10;\end{document}" title="IguanaTex Bitmap Display">
              <a:extLst>
                <a:ext uri="{FF2B5EF4-FFF2-40B4-BE49-F238E27FC236}">
                  <a16:creationId xmlns:a16="http://schemas.microsoft.com/office/drawing/2014/main" id="{71361A07-3A51-0D5E-8550-C7B4657D9EBA}"/>
                </a:ext>
              </a:extLst>
            </p:cNvPr>
            <p:cNvPicPr>
              <a:picLocks noChangeAspect="1"/>
            </p:cNvPicPr>
            <p:nvPr>
              <p:custDataLst>
                <p:tags r:id="rId5"/>
              </p:custDataLst>
            </p:nvPr>
          </p:nvPicPr>
          <p:blipFill>
            <a:blip r:embed="rId31"/>
            <a:stretch>
              <a:fillRect/>
            </a:stretch>
          </p:blipFill>
          <p:spPr>
            <a:xfrm>
              <a:off x="5550488" y="3548215"/>
              <a:ext cx="146776" cy="110669"/>
            </a:xfrm>
            <a:prstGeom prst="rect">
              <a:avLst/>
            </a:prstGeom>
          </p:spPr>
        </p:pic>
        <p:pic>
          <p:nvPicPr>
            <p:cNvPr id="126" name="圖片 125" descr="\documentclass{article}&#10;\usepackage{amsmath}&#10;\pagestyle{empty}&#10;\begin{document}&#10;&#10;$v_1$&#10;&#10;&#10;\end{document}" title="IguanaTex Bitmap Display">
              <a:extLst>
                <a:ext uri="{FF2B5EF4-FFF2-40B4-BE49-F238E27FC236}">
                  <a16:creationId xmlns:a16="http://schemas.microsoft.com/office/drawing/2014/main" id="{6DE9D630-06A3-3947-8C86-27DD818D9608}"/>
                </a:ext>
              </a:extLst>
            </p:cNvPr>
            <p:cNvPicPr>
              <a:picLocks noChangeAspect="1"/>
            </p:cNvPicPr>
            <p:nvPr>
              <p:custDataLst>
                <p:tags r:id="rId6"/>
              </p:custDataLst>
            </p:nvPr>
          </p:nvPicPr>
          <p:blipFill>
            <a:blip r:embed="rId32"/>
            <a:stretch>
              <a:fillRect/>
            </a:stretch>
          </p:blipFill>
          <p:spPr>
            <a:xfrm>
              <a:off x="6123821" y="3548214"/>
              <a:ext cx="141380" cy="108456"/>
            </a:xfrm>
            <a:prstGeom prst="rect">
              <a:avLst/>
            </a:prstGeom>
          </p:spPr>
        </p:pic>
        <p:pic>
          <p:nvPicPr>
            <p:cNvPr id="129" name="圖片 128" descr="\documentclass{article}&#10;\usepackage{amsmath}&#10;\pagestyle{empty}&#10;\begin{document}&#10;&#10;$v_2$&#10;&#10;&#10;\end{document}" title="IguanaTex Bitmap Display">
              <a:extLst>
                <a:ext uri="{FF2B5EF4-FFF2-40B4-BE49-F238E27FC236}">
                  <a16:creationId xmlns:a16="http://schemas.microsoft.com/office/drawing/2014/main" id="{8F228502-988A-8FFC-FF0C-6D3B6C566ECF}"/>
                </a:ext>
              </a:extLst>
            </p:cNvPr>
            <p:cNvPicPr>
              <a:picLocks noChangeAspect="1"/>
            </p:cNvPicPr>
            <p:nvPr>
              <p:custDataLst>
                <p:tags r:id="rId7"/>
              </p:custDataLst>
            </p:nvPr>
          </p:nvPicPr>
          <p:blipFill>
            <a:blip r:embed="rId33"/>
            <a:stretch>
              <a:fillRect/>
            </a:stretch>
          </p:blipFill>
          <p:spPr>
            <a:xfrm>
              <a:off x="6656019" y="3548214"/>
              <a:ext cx="145697" cy="108456"/>
            </a:xfrm>
            <a:prstGeom prst="rect">
              <a:avLst/>
            </a:prstGeom>
          </p:spPr>
        </p:pic>
        <p:pic>
          <p:nvPicPr>
            <p:cNvPr id="131" name="圖片 130" descr="\documentclass{article}&#10;\usepackage{amsmath}&#10;\pagestyle{empty}&#10;\begin{document}&#10;&#10;$v_3$&#10;&#10;&#10;\end{document}" title="IguanaTex Bitmap Display">
              <a:extLst>
                <a:ext uri="{FF2B5EF4-FFF2-40B4-BE49-F238E27FC236}">
                  <a16:creationId xmlns:a16="http://schemas.microsoft.com/office/drawing/2014/main" id="{B73D141A-AFD8-B1EB-6DA9-9C1A166CA7A1}"/>
                </a:ext>
              </a:extLst>
            </p:cNvPr>
            <p:cNvPicPr>
              <a:picLocks noChangeAspect="1"/>
            </p:cNvPicPr>
            <p:nvPr>
              <p:custDataLst>
                <p:tags r:id="rId8"/>
              </p:custDataLst>
            </p:nvPr>
          </p:nvPicPr>
          <p:blipFill>
            <a:blip r:embed="rId34"/>
            <a:stretch>
              <a:fillRect/>
            </a:stretch>
          </p:blipFill>
          <p:spPr>
            <a:xfrm>
              <a:off x="7197570" y="3548214"/>
              <a:ext cx="146776" cy="110669"/>
            </a:xfrm>
            <a:prstGeom prst="rect">
              <a:avLst/>
            </a:prstGeom>
          </p:spPr>
        </p:pic>
        <p:pic>
          <p:nvPicPr>
            <p:cNvPr id="134" name="圖片 133" descr="\documentclass{article}&#10;\usepackage{amsmath}&#10;\pagestyle{empty}&#10;\begin{document}&#10;&#10;$v_4$&#10;&#10;&#10;\end{document}" title="IguanaTex Bitmap Display">
              <a:extLst>
                <a:ext uri="{FF2B5EF4-FFF2-40B4-BE49-F238E27FC236}">
                  <a16:creationId xmlns:a16="http://schemas.microsoft.com/office/drawing/2014/main" id="{8B7A7FB5-71B7-60ED-C7D6-6C3AEBB53964}"/>
                </a:ext>
              </a:extLst>
            </p:cNvPr>
            <p:cNvPicPr>
              <a:picLocks noChangeAspect="1"/>
            </p:cNvPicPr>
            <p:nvPr>
              <p:custDataLst>
                <p:tags r:id="rId9"/>
              </p:custDataLst>
            </p:nvPr>
          </p:nvPicPr>
          <p:blipFill>
            <a:blip r:embed="rId35"/>
            <a:stretch>
              <a:fillRect/>
            </a:stretch>
          </p:blipFill>
          <p:spPr>
            <a:xfrm>
              <a:off x="7704046" y="3544205"/>
              <a:ext cx="148935" cy="108456"/>
            </a:xfrm>
            <a:prstGeom prst="rect">
              <a:avLst/>
            </a:prstGeom>
          </p:spPr>
        </p:pic>
        <p:pic>
          <p:nvPicPr>
            <p:cNvPr id="138" name="圖片 137" descr="\documentclass{article}&#10;\usepackage{amsmath}&#10;\pagestyle{empty}&#10;\begin{document}&#10;&#10;$c_0$&#10;&#10;&#10;\end{document}" title="IguanaTex Bitmap Display">
              <a:extLst>
                <a:ext uri="{FF2B5EF4-FFF2-40B4-BE49-F238E27FC236}">
                  <a16:creationId xmlns:a16="http://schemas.microsoft.com/office/drawing/2014/main" id="{C32C08F7-8AD9-783C-5845-9CD0E6178373}"/>
                </a:ext>
              </a:extLst>
            </p:cNvPr>
            <p:cNvPicPr>
              <a:picLocks noChangeAspect="1"/>
            </p:cNvPicPr>
            <p:nvPr>
              <p:custDataLst>
                <p:tags r:id="rId10"/>
              </p:custDataLst>
            </p:nvPr>
          </p:nvPicPr>
          <p:blipFill>
            <a:blip r:embed="rId36"/>
            <a:stretch>
              <a:fillRect/>
            </a:stretch>
          </p:blipFill>
          <p:spPr>
            <a:xfrm>
              <a:off x="6130915" y="2714837"/>
              <a:ext cx="135984" cy="110669"/>
            </a:xfrm>
            <a:prstGeom prst="rect">
              <a:avLst/>
            </a:prstGeom>
          </p:spPr>
        </p:pic>
        <p:pic>
          <p:nvPicPr>
            <p:cNvPr id="141" name="圖片 140" descr="\documentclass{article}&#10;\usepackage{amsmath}&#10;\pagestyle{empty}&#10;\begin{document}&#10;&#10;$c_1$&#10;&#10;&#10;\end{document}" title="IguanaTex Bitmap Display">
              <a:extLst>
                <a:ext uri="{FF2B5EF4-FFF2-40B4-BE49-F238E27FC236}">
                  <a16:creationId xmlns:a16="http://schemas.microsoft.com/office/drawing/2014/main" id="{71435838-DE44-1D46-574D-2C08EDC8263B}"/>
                </a:ext>
              </a:extLst>
            </p:cNvPr>
            <p:cNvPicPr>
              <a:picLocks noChangeAspect="1"/>
            </p:cNvPicPr>
            <p:nvPr>
              <p:custDataLst>
                <p:tags r:id="rId11"/>
              </p:custDataLst>
            </p:nvPr>
          </p:nvPicPr>
          <p:blipFill>
            <a:blip r:embed="rId37"/>
            <a:stretch>
              <a:fillRect/>
            </a:stretch>
          </p:blipFill>
          <p:spPr>
            <a:xfrm>
              <a:off x="6663573" y="2714837"/>
              <a:ext cx="130588" cy="108456"/>
            </a:xfrm>
            <a:prstGeom prst="rect">
              <a:avLst/>
            </a:prstGeom>
          </p:spPr>
        </p:pic>
        <p:pic>
          <p:nvPicPr>
            <p:cNvPr id="147" name="圖片 146" descr="\documentclass{article}&#10;\usepackage{amsmath}&#10;\pagestyle{empty}&#10;\begin{document}&#10;&#10;$c_2$&#10;&#10;&#10;\end{document}" title="IguanaTex Bitmap Display">
              <a:extLst>
                <a:ext uri="{FF2B5EF4-FFF2-40B4-BE49-F238E27FC236}">
                  <a16:creationId xmlns:a16="http://schemas.microsoft.com/office/drawing/2014/main" id="{4640E3A3-7054-EC28-7C6D-63E4EF1120A5}"/>
                </a:ext>
              </a:extLst>
            </p:cNvPr>
            <p:cNvPicPr>
              <a:picLocks noChangeAspect="1"/>
            </p:cNvPicPr>
            <p:nvPr>
              <p:custDataLst>
                <p:tags r:id="rId12"/>
              </p:custDataLst>
            </p:nvPr>
          </p:nvPicPr>
          <p:blipFill>
            <a:blip r:embed="rId38"/>
            <a:stretch>
              <a:fillRect/>
            </a:stretch>
          </p:blipFill>
          <p:spPr>
            <a:xfrm>
              <a:off x="7208363" y="2714837"/>
              <a:ext cx="134905" cy="108456"/>
            </a:xfrm>
            <a:prstGeom prst="rect">
              <a:avLst/>
            </a:prstGeom>
          </p:spPr>
        </p:pic>
      </p:grpSp>
      <p:pic>
        <p:nvPicPr>
          <p:cNvPr id="27" name="圖片 26" descr="\documentclass{article}&#10;\usepackage{amsmath}&#10;\usepackage{xcolor}&#10;\pagestyle{empty}&#10;&#10;\begin{document}&#10;&#10;\[&#10;\textcolor{blue}{L_{c_0 \to v_0}} = 2 \tanh^{-1} \left( &#10;\tanh \left( \frac{1}{2} \textcolor{green}{L_{v_2 \to c_0}} \right) &#10;\times &#10;\tanh \left( \frac{1}{2} \textcolor{magenta}{L_{v_4 \to c_0}} \right) &#10; \right)&#10;\]&#10;&#10;\end{document}" title="IguanaTex Picture Display">
            <a:extLst>
              <a:ext uri="{FF2B5EF4-FFF2-40B4-BE49-F238E27FC236}">
                <a16:creationId xmlns:a16="http://schemas.microsoft.com/office/drawing/2014/main" id="{0AAC8555-FBC3-C13A-A805-1C5CF6A821FB}"/>
              </a:ext>
            </a:extLst>
          </p:cNvPr>
          <p:cNvPicPr>
            <a:picLocks noChangeAspect="1"/>
          </p:cNvPicPr>
          <p:nvPr>
            <p:custDataLst>
              <p:tags r:id="rId3"/>
            </p:custDataLst>
          </p:nvPr>
        </p:nvPicPr>
        <p:blipFill>
          <a:blip r:embed="rId39"/>
          <a:stretch>
            <a:fillRect/>
          </a:stretch>
        </p:blipFill>
        <p:spPr>
          <a:xfrm>
            <a:off x="402678" y="2845559"/>
            <a:ext cx="5838172" cy="547200"/>
          </a:xfrm>
          <a:prstGeom prst="rect">
            <a:avLst/>
          </a:prstGeom>
        </p:spPr>
      </p:pic>
      <p:pic>
        <p:nvPicPr>
          <p:cNvPr id="18" name="圖片 17" descr="\documentclass{article}&#10;\usepackage{amsmath}&#10;\pagestyle{empty}&#10;\begin{document}&#10;&#10;&#10;\begin{equation}&#10; \textstyle L_{c_j \to v_i} = 2 \tanh^{-1} \left( \prod_{v' \in N(c_j){\setminus}{v_i}} \tanh \left( \frac{1}{2} L_{v' \to c_j} \right) \right)&#10;\tag{2}&#10;\end{equation}&#10;&#10;\end{document}" title="IguanaTex Picture Display">
            <a:extLst>
              <a:ext uri="{FF2B5EF4-FFF2-40B4-BE49-F238E27FC236}">
                <a16:creationId xmlns:a16="http://schemas.microsoft.com/office/drawing/2014/main" id="{72EA1301-53D0-48EA-C46C-0D17177D8C0D}"/>
              </a:ext>
            </a:extLst>
          </p:cNvPr>
          <p:cNvPicPr>
            <a:picLocks noChangeAspect="1"/>
          </p:cNvPicPr>
          <p:nvPr>
            <p:custDataLst>
              <p:tags r:id="rId4"/>
            </p:custDataLst>
          </p:nvPr>
        </p:nvPicPr>
        <p:blipFill>
          <a:blip r:embed="rId40"/>
          <a:stretch>
            <a:fillRect/>
          </a:stretch>
        </p:blipFill>
        <p:spPr>
          <a:xfrm>
            <a:off x="1388715" y="1438415"/>
            <a:ext cx="6363428" cy="410057"/>
          </a:xfrm>
          <a:prstGeom prst="rect">
            <a:avLst/>
          </a:prstGeom>
        </p:spPr>
      </p:pic>
    </p:spTree>
    <p:extLst>
      <p:ext uri="{BB962C8B-B14F-4D97-AF65-F5344CB8AC3E}">
        <p14:creationId xmlns:p14="http://schemas.microsoft.com/office/powerpoint/2010/main" val="34078290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7AF4E-78E0-8B0B-BD90-D470060B0137}"/>
            </a:ext>
          </a:extLst>
        </p:cNvPr>
        <p:cNvGrpSpPr/>
        <p:nvPr/>
      </p:nvGrpSpPr>
      <p:grpSpPr>
        <a:xfrm>
          <a:off x="0" y="0"/>
          <a:ext cx="0" cy="0"/>
          <a:chOff x="0" y="0"/>
          <a:chExt cx="0" cy="0"/>
        </a:xfrm>
      </p:grpSpPr>
      <p:sp>
        <p:nvSpPr>
          <p:cNvPr id="10" name="矩形 9">
            <a:extLst>
              <a:ext uri="{FF2B5EF4-FFF2-40B4-BE49-F238E27FC236}">
                <a16:creationId xmlns:a16="http://schemas.microsoft.com/office/drawing/2014/main" id="{5788E239-9879-EF21-C66B-F09CE2AB465C}"/>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標題 1">
            <a:extLst>
              <a:ext uri="{FF2B5EF4-FFF2-40B4-BE49-F238E27FC236}">
                <a16:creationId xmlns:a16="http://schemas.microsoft.com/office/drawing/2014/main" id="{3BA7F242-214B-BCF0-A8CA-A379B1F442F1}"/>
              </a:ext>
            </a:extLst>
          </p:cNvPr>
          <p:cNvSpPr txBox="1">
            <a:spLocks/>
          </p:cNvSpPr>
          <p:nvPr/>
        </p:nvSpPr>
        <p:spPr>
          <a:xfrm>
            <a:off x="0" y="1"/>
            <a:ext cx="195303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en-US" altLang="zh-TW" dirty="0">
                <a:solidFill>
                  <a:schemeClr val="bg1"/>
                </a:solidFill>
              </a:rPr>
              <a:t>Outline</a:t>
            </a:r>
            <a:endParaRPr lang="zh-TW" altLang="en-US" dirty="0">
              <a:solidFill>
                <a:schemeClr val="bg1"/>
              </a:solidFill>
            </a:endParaRPr>
          </a:p>
        </p:txBody>
      </p:sp>
      <p:grpSp>
        <p:nvGrpSpPr>
          <p:cNvPr id="2" name="群組 1">
            <a:extLst>
              <a:ext uri="{FF2B5EF4-FFF2-40B4-BE49-F238E27FC236}">
                <a16:creationId xmlns:a16="http://schemas.microsoft.com/office/drawing/2014/main" id="{FFE74C71-DB0F-E644-7597-1F4F7F94A1DC}"/>
              </a:ext>
            </a:extLst>
          </p:cNvPr>
          <p:cNvGrpSpPr/>
          <p:nvPr/>
        </p:nvGrpSpPr>
        <p:grpSpPr>
          <a:xfrm>
            <a:off x="0" y="4902300"/>
            <a:ext cx="9144000" cy="241201"/>
            <a:chOff x="14866" y="4663715"/>
            <a:chExt cx="9129137" cy="241201"/>
          </a:xfrm>
        </p:grpSpPr>
        <p:sp>
          <p:nvSpPr>
            <p:cNvPr id="3" name="Google Shape;298;p39">
              <a:extLst>
                <a:ext uri="{FF2B5EF4-FFF2-40B4-BE49-F238E27FC236}">
                  <a16:creationId xmlns:a16="http://schemas.microsoft.com/office/drawing/2014/main" id="{CDBF8D5D-AC5F-6EE9-0724-41A123C65A07}"/>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October , 17</a:t>
              </a:r>
            </a:p>
          </p:txBody>
        </p:sp>
        <p:sp>
          <p:nvSpPr>
            <p:cNvPr id="5" name="Google Shape;297;p39 1">
              <a:extLst>
                <a:ext uri="{FF2B5EF4-FFF2-40B4-BE49-F238E27FC236}">
                  <a16:creationId xmlns:a16="http://schemas.microsoft.com/office/drawing/2014/main" id="{4A710ECC-17DD-D459-531D-B4E52785C045}"/>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7" name="Google Shape;297;p39 2">
              <a:extLst>
                <a:ext uri="{FF2B5EF4-FFF2-40B4-BE49-F238E27FC236}">
                  <a16:creationId xmlns:a16="http://schemas.microsoft.com/office/drawing/2014/main" id="{63F329EC-84C8-BD6C-77AC-8078EBE66068}"/>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8" name="矩形 7">
            <a:extLst>
              <a:ext uri="{FF2B5EF4-FFF2-40B4-BE49-F238E27FC236}">
                <a16:creationId xmlns:a16="http://schemas.microsoft.com/office/drawing/2014/main" id="{6CDF8A55-2133-454E-9370-C68428520048}"/>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40</a:t>
            </a:fld>
            <a:endParaRPr lang="zh-TW" altLang="en-US" sz="1200" b="1" dirty="0">
              <a:ln w="0"/>
              <a:solidFill>
                <a:srgbClr val="FFFFFF"/>
              </a:solidFill>
              <a:latin typeface="Montserrat" panose="00000500000000000000" pitchFamily="2" charset="0"/>
            </a:endParaRPr>
          </a:p>
        </p:txBody>
      </p:sp>
      <p:pic>
        <p:nvPicPr>
          <p:cNvPr id="14" name="圖片 13" descr="\documentclass{article}&#10;\usepackage{amsmath}&#10;\usepackage[dvipsnames]{xcolor}&#10;\pagestyle{empty}&#10;&#10;\begin{document}&#10;&#10;\begin{itemize}&#10;  \item[\textcolor{lightgray}{\fontsize{10}{12}\selectfont $\bullet$}] \textcolor{lightgray}{Review}&#10;  \item[\textcolor{lightgray}{\fontsize{10}{12}\selectfont $\bullet$}] \textcolor{lightgray}{Introduction}&#10;  \item[\textcolor{lightgray}{\fontsize{10}{12}\selectfont $\bullet$}] \textcolor{lightgray}{NNBP decoding of BCH}&#10;  \item[\textcolor{lightgray}{\fontsize{10}{12}\selectfont $\bullet$}] \textcolor{lightgray}{NNBP decoding of LDPC}&#10;  \item[\textcolor{lightgray}{\fontsize{10}{12}\selectfont $\bullet$}] \textcolor{lightgray}{NNBP decoding of Hard Decision}&#10;  \item[\textcolor{lightgray}{\fontsize{10}{12}\selectfont $\bullet$}] \textcolor{lightgray}{NNBP decoding of LDPC without SNR}&#10;  \item[\textcolor{MidnightBlue}{\fontsize{10}{12}\selectfont $\bullet$}] \textcolor{MidnightBlue}{\textbf{Future Research Directions}}&#10;  \item[\textcolor{lightgray}{\fontsize{10}{12}\selectfont $\bullet$}] \textcolor{lightgray}{Reference}&#10;  &#10;\end{itemize}&#10;&#10;\end{document}&#10;" title="IguanaTex Picture Display">
            <a:extLst>
              <a:ext uri="{FF2B5EF4-FFF2-40B4-BE49-F238E27FC236}">
                <a16:creationId xmlns:a16="http://schemas.microsoft.com/office/drawing/2014/main" id="{B0888439-EDC4-C4D3-0252-358D06BB468B}"/>
              </a:ext>
            </a:extLst>
          </p:cNvPr>
          <p:cNvPicPr>
            <a:picLocks noChangeAspect="1"/>
          </p:cNvPicPr>
          <p:nvPr>
            <p:custDataLst>
              <p:tags r:id="rId1"/>
            </p:custDataLst>
          </p:nvPr>
        </p:nvPicPr>
        <p:blipFill>
          <a:blip r:embed="rId3"/>
          <a:stretch>
            <a:fillRect/>
          </a:stretch>
        </p:blipFill>
        <p:spPr>
          <a:xfrm>
            <a:off x="245694" y="942039"/>
            <a:ext cx="4650675" cy="3719626"/>
          </a:xfrm>
          <a:prstGeom prst="rect">
            <a:avLst/>
          </a:prstGeom>
        </p:spPr>
      </p:pic>
    </p:spTree>
    <p:extLst>
      <p:ext uri="{BB962C8B-B14F-4D97-AF65-F5344CB8AC3E}">
        <p14:creationId xmlns:p14="http://schemas.microsoft.com/office/powerpoint/2010/main" val="30323346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D83F6-1520-0684-3D4B-0C19544E58E1}"/>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C6AFD07D-065C-044A-9620-2F11E988A590}"/>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a:extLst>
              <a:ext uri="{FF2B5EF4-FFF2-40B4-BE49-F238E27FC236}">
                <a16:creationId xmlns:a16="http://schemas.microsoft.com/office/drawing/2014/main" id="{6A00C699-66ED-439E-B542-60CF4FABC96B}"/>
              </a:ext>
            </a:extLst>
          </p:cNvPr>
          <p:cNvSpPr txBox="1">
            <a:spLocks/>
          </p:cNvSpPr>
          <p:nvPr/>
        </p:nvSpPr>
        <p:spPr>
          <a:xfrm>
            <a:off x="2" y="1"/>
            <a:ext cx="833485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defTabSz="914377">
              <a:buClr>
                <a:srgbClr val="000000"/>
              </a:buClr>
              <a:defRPr/>
            </a:pPr>
            <a:r>
              <a:rPr lang="en-US" altLang="zh-TW" b="0" dirty="0">
                <a:solidFill>
                  <a:srgbClr val="FFFFFF"/>
                </a:solidFill>
              </a:rPr>
              <a:t>Future Research Directions</a:t>
            </a:r>
            <a:endParaRPr lang="zh-TW" altLang="en-US" b="0" dirty="0">
              <a:solidFill>
                <a:srgbClr val="FFFFFF"/>
              </a:solidFill>
            </a:endParaRPr>
          </a:p>
        </p:txBody>
      </p:sp>
      <p:grpSp>
        <p:nvGrpSpPr>
          <p:cNvPr id="8" name="群組 7">
            <a:extLst>
              <a:ext uri="{FF2B5EF4-FFF2-40B4-BE49-F238E27FC236}">
                <a16:creationId xmlns:a16="http://schemas.microsoft.com/office/drawing/2014/main" id="{E10DD40D-588B-3313-9177-30941CFA3571}"/>
              </a:ext>
            </a:extLst>
          </p:cNvPr>
          <p:cNvGrpSpPr/>
          <p:nvPr/>
        </p:nvGrpSpPr>
        <p:grpSpPr>
          <a:xfrm>
            <a:off x="0" y="4902300"/>
            <a:ext cx="9144000" cy="241201"/>
            <a:chOff x="14866" y="4663715"/>
            <a:chExt cx="9129137" cy="241201"/>
          </a:xfrm>
        </p:grpSpPr>
        <p:sp>
          <p:nvSpPr>
            <p:cNvPr id="9" name="Google Shape;298;p39">
              <a:extLst>
                <a:ext uri="{FF2B5EF4-FFF2-40B4-BE49-F238E27FC236}">
                  <a16:creationId xmlns:a16="http://schemas.microsoft.com/office/drawing/2014/main" id="{9B080E05-276C-AFDA-9C9F-2997B2D48197}"/>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October , 17</a:t>
              </a:r>
            </a:p>
          </p:txBody>
        </p:sp>
        <p:sp>
          <p:nvSpPr>
            <p:cNvPr id="10" name="Google Shape;297;p39 1">
              <a:extLst>
                <a:ext uri="{FF2B5EF4-FFF2-40B4-BE49-F238E27FC236}">
                  <a16:creationId xmlns:a16="http://schemas.microsoft.com/office/drawing/2014/main" id="{AB847F05-8397-0E9F-FB39-C9EC394A430F}"/>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11" name="Google Shape;297;p39 2">
              <a:extLst>
                <a:ext uri="{FF2B5EF4-FFF2-40B4-BE49-F238E27FC236}">
                  <a16:creationId xmlns:a16="http://schemas.microsoft.com/office/drawing/2014/main" id="{90EF3697-2018-A6C6-6824-F28A3A971ACA}"/>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12" name="矩形 11">
            <a:extLst>
              <a:ext uri="{FF2B5EF4-FFF2-40B4-BE49-F238E27FC236}">
                <a16:creationId xmlns:a16="http://schemas.microsoft.com/office/drawing/2014/main" id="{160DFE0F-7F70-12ED-9012-3D2A626FFEFB}"/>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41</a:t>
            </a:fld>
            <a:endParaRPr lang="zh-TW" altLang="en-US" sz="1200" b="1" dirty="0">
              <a:ln w="0"/>
              <a:solidFill>
                <a:srgbClr val="FFFFFF"/>
              </a:solidFill>
              <a:latin typeface="Montserrat" panose="00000500000000000000" pitchFamily="2" charset="0"/>
            </a:endParaRPr>
          </a:p>
        </p:txBody>
      </p:sp>
      <p:pic>
        <p:nvPicPr>
          <p:cNvPr id="15" name="圖片 14" descr="\documentclass{article}&#10;\usepackage{amsmath}&#10;&#10;\usepackage[dvipsnames]{xcolor}&#10;\pagestyle{empty}&#10;\begin{document}&#10;\begin{itemize}&#10;  \item[\color{CadetBlue}{\fontsize{8}{10}\selectfont $\bullet$}] Since the hidden layers of neural network belief propagation are composed of CN updates and VN updates, they can be transformed into Recurrent neural network (RNN) and adopt a weight-sharing mechanism to reduce overall complexity.&#10;&#10;  \item[\color{CadetBlue}{\fontsize{8}{10}\selectfont $\bullet$}] The standard Belief Propagation (BP) implementation can be expensive due to the multiplications and hyperbolic functions needed for the check node function. As a result, the min-sum approximation is often used in practical decoders to reduce complexity.&#10;&#10;&#10;  %\item[\color{CadetBlue}{\fontsize{8}{10}\selectfont $\bullet$}]  Using NNBP for soft decoding of BCH codes reduces the number of iterations and decreases complexity. It efficiently handles soft information, approaching correct decoding faster, and automates parameter learning to simplify the process.&#10;&#10;&#10;  %\item[\color{CadetBlue}{\fontsize{8}{10}\selectfont $\bullet$}] Since NNBP has demonstrated advantages in HDPC, the next step is to explore its performance when applied to LDPC. It will be interesting to see how NNBP handles the structure and decoding challenges of LDPC codes.&#10;\end{itemize}&#10;\end{document}&#10;&#10;&#10;&#10;&#10;&#10;&#10;&#10;&#10;" title="IguanaTex Picture Display">
            <a:extLst>
              <a:ext uri="{FF2B5EF4-FFF2-40B4-BE49-F238E27FC236}">
                <a16:creationId xmlns:a16="http://schemas.microsoft.com/office/drawing/2014/main" id="{F50EB56E-DE65-9B8A-A643-4762B68E007B}"/>
              </a:ext>
            </a:extLst>
          </p:cNvPr>
          <p:cNvPicPr>
            <a:picLocks noChangeAspect="1"/>
          </p:cNvPicPr>
          <p:nvPr>
            <p:custDataLst>
              <p:tags r:id="rId1"/>
            </p:custDataLst>
          </p:nvPr>
        </p:nvPicPr>
        <p:blipFill>
          <a:blip r:embed="rId4"/>
          <a:stretch>
            <a:fillRect/>
          </a:stretch>
        </p:blipFill>
        <p:spPr>
          <a:xfrm>
            <a:off x="428230" y="906993"/>
            <a:ext cx="7482511" cy="2301256"/>
          </a:xfrm>
          <a:prstGeom prst="rect">
            <a:avLst/>
          </a:prstGeom>
        </p:spPr>
      </p:pic>
    </p:spTree>
    <p:extLst>
      <p:ext uri="{BB962C8B-B14F-4D97-AF65-F5344CB8AC3E}">
        <p14:creationId xmlns:p14="http://schemas.microsoft.com/office/powerpoint/2010/main" val="15096658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1CD892-691B-F9D2-4960-D353576B66EE}"/>
            </a:ext>
          </a:extLst>
        </p:cNvPr>
        <p:cNvGrpSpPr/>
        <p:nvPr/>
      </p:nvGrpSpPr>
      <p:grpSpPr>
        <a:xfrm>
          <a:off x="0" y="0"/>
          <a:ext cx="0" cy="0"/>
          <a:chOff x="0" y="0"/>
          <a:chExt cx="0" cy="0"/>
        </a:xfrm>
      </p:grpSpPr>
      <p:sp>
        <p:nvSpPr>
          <p:cNvPr id="10" name="矩形 9">
            <a:extLst>
              <a:ext uri="{FF2B5EF4-FFF2-40B4-BE49-F238E27FC236}">
                <a16:creationId xmlns:a16="http://schemas.microsoft.com/office/drawing/2014/main" id="{7DE27CCA-52AA-BC20-A112-4F94A12E3BDC}"/>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標題 1">
            <a:extLst>
              <a:ext uri="{FF2B5EF4-FFF2-40B4-BE49-F238E27FC236}">
                <a16:creationId xmlns:a16="http://schemas.microsoft.com/office/drawing/2014/main" id="{A9450AC8-9F0E-F4FB-028B-AB1FF9470F13}"/>
              </a:ext>
            </a:extLst>
          </p:cNvPr>
          <p:cNvSpPr txBox="1">
            <a:spLocks/>
          </p:cNvSpPr>
          <p:nvPr/>
        </p:nvSpPr>
        <p:spPr>
          <a:xfrm>
            <a:off x="0" y="1"/>
            <a:ext cx="195303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en-US" altLang="zh-TW" dirty="0">
                <a:solidFill>
                  <a:schemeClr val="bg1"/>
                </a:solidFill>
              </a:rPr>
              <a:t>Outline</a:t>
            </a:r>
            <a:endParaRPr lang="zh-TW" altLang="en-US" dirty="0">
              <a:solidFill>
                <a:schemeClr val="bg1"/>
              </a:solidFill>
            </a:endParaRPr>
          </a:p>
        </p:txBody>
      </p:sp>
      <p:grpSp>
        <p:nvGrpSpPr>
          <p:cNvPr id="2" name="群組 1">
            <a:extLst>
              <a:ext uri="{FF2B5EF4-FFF2-40B4-BE49-F238E27FC236}">
                <a16:creationId xmlns:a16="http://schemas.microsoft.com/office/drawing/2014/main" id="{F60516C7-AC3B-ED91-78BD-ECC145DC9E36}"/>
              </a:ext>
            </a:extLst>
          </p:cNvPr>
          <p:cNvGrpSpPr/>
          <p:nvPr/>
        </p:nvGrpSpPr>
        <p:grpSpPr>
          <a:xfrm>
            <a:off x="0" y="4902300"/>
            <a:ext cx="9144000" cy="241201"/>
            <a:chOff x="14866" y="4663715"/>
            <a:chExt cx="9129137" cy="241201"/>
          </a:xfrm>
        </p:grpSpPr>
        <p:sp>
          <p:nvSpPr>
            <p:cNvPr id="3" name="Google Shape;298;p39">
              <a:extLst>
                <a:ext uri="{FF2B5EF4-FFF2-40B4-BE49-F238E27FC236}">
                  <a16:creationId xmlns:a16="http://schemas.microsoft.com/office/drawing/2014/main" id="{E2A57911-CEE6-B420-84A4-1D788CB0EABB}"/>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October , 17</a:t>
              </a:r>
            </a:p>
          </p:txBody>
        </p:sp>
        <p:sp>
          <p:nvSpPr>
            <p:cNvPr id="5" name="Google Shape;297;p39 1">
              <a:extLst>
                <a:ext uri="{FF2B5EF4-FFF2-40B4-BE49-F238E27FC236}">
                  <a16:creationId xmlns:a16="http://schemas.microsoft.com/office/drawing/2014/main" id="{4D09C33B-7841-86DE-309E-378A5F1FA7B3}"/>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7" name="Google Shape;297;p39 2">
              <a:extLst>
                <a:ext uri="{FF2B5EF4-FFF2-40B4-BE49-F238E27FC236}">
                  <a16:creationId xmlns:a16="http://schemas.microsoft.com/office/drawing/2014/main" id="{5BE2C6D3-3207-D473-967E-774A572A8FCD}"/>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8" name="矩形 7">
            <a:extLst>
              <a:ext uri="{FF2B5EF4-FFF2-40B4-BE49-F238E27FC236}">
                <a16:creationId xmlns:a16="http://schemas.microsoft.com/office/drawing/2014/main" id="{F8B4500D-732A-08A8-725F-0178E81FAB22}"/>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42</a:t>
            </a:fld>
            <a:endParaRPr lang="zh-TW" altLang="en-US" sz="1200" b="1" dirty="0">
              <a:ln w="0"/>
              <a:solidFill>
                <a:srgbClr val="FFFFFF"/>
              </a:solidFill>
              <a:latin typeface="Montserrat" panose="00000500000000000000" pitchFamily="2" charset="0"/>
            </a:endParaRPr>
          </a:p>
        </p:txBody>
      </p:sp>
      <p:pic>
        <p:nvPicPr>
          <p:cNvPr id="14" name="圖片 13" descr="\documentclass{article}&#10;\usepackage{amsmath}&#10;\usepackage[dvipsnames]{xcolor}&#10;\pagestyle{empty}&#10;&#10;\begin{document}&#10;&#10;\begin{itemize}&#10;  \item[\textcolor{lightgray}{\fontsize{10}{12}\selectfont $\bullet$}] \textcolor{lightgray}{Review}&#10;  \item[\textcolor{lightgray}{\fontsize{10}{12}\selectfont $\bullet$}] \textcolor{lightgray}{Introduction}&#10;  \item[\textcolor{lightgray}{\fontsize{10}{12}\selectfont $\bullet$}] \textcolor{lightgray}{NNBP decoding of BCH}&#10;  \item[\textcolor{lightgray}{\fontsize{10}{12}\selectfont $\bullet$}] \textcolor{lightgray}{NNBP decoding of LDPC}&#10;  \item[\textcolor{lightgray}{\fontsize{10}{12}\selectfont $\bullet$}] \textcolor{lightgray}{NNBP decoding of Hard Decision}&#10;  \item[\textcolor{lightgray}{\fontsize{10}{12}\selectfont $\bullet$}] \textcolor{lightgray}{NNBP decoding of LDPC without SNR}&#10;  \item[\textcolor{lightgray}{\fontsize{10}{12}\selectfont $\bullet$}] \textcolor{lightgray}{Future Research Directions}&#10;  \item[\textcolor{MidnightBlue}{\fontsize{10}{12}\selectfont $\bullet$}] \textcolor{MidnightBlue}{\textbf{Reference}}&#10;  &#10;\end{itemize}&#10;&#10;\end{document}&#10;" title="IguanaTex Picture Display">
            <a:extLst>
              <a:ext uri="{FF2B5EF4-FFF2-40B4-BE49-F238E27FC236}">
                <a16:creationId xmlns:a16="http://schemas.microsoft.com/office/drawing/2014/main" id="{601BACD5-253C-83C7-608C-9F258773D222}"/>
              </a:ext>
            </a:extLst>
          </p:cNvPr>
          <p:cNvPicPr>
            <a:picLocks noChangeAspect="1"/>
          </p:cNvPicPr>
          <p:nvPr>
            <p:custDataLst>
              <p:tags r:id="rId1"/>
            </p:custDataLst>
          </p:nvPr>
        </p:nvPicPr>
        <p:blipFill>
          <a:blip r:embed="rId3"/>
          <a:stretch>
            <a:fillRect/>
          </a:stretch>
        </p:blipFill>
        <p:spPr>
          <a:xfrm>
            <a:off x="245694" y="942040"/>
            <a:ext cx="4650675" cy="3716580"/>
          </a:xfrm>
          <a:prstGeom prst="rect">
            <a:avLst/>
          </a:prstGeom>
        </p:spPr>
      </p:pic>
    </p:spTree>
    <p:extLst>
      <p:ext uri="{BB962C8B-B14F-4D97-AF65-F5344CB8AC3E}">
        <p14:creationId xmlns:p14="http://schemas.microsoft.com/office/powerpoint/2010/main" val="16938411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A8F67-FE4F-2D4D-ADBB-1D306F9CD663}"/>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DD5D93ED-0F4A-C42A-D9F6-9FCEBD4C9702}"/>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a:extLst>
              <a:ext uri="{FF2B5EF4-FFF2-40B4-BE49-F238E27FC236}">
                <a16:creationId xmlns:a16="http://schemas.microsoft.com/office/drawing/2014/main" id="{E751C3E2-5248-29A2-476B-BD6A7838B087}"/>
              </a:ext>
            </a:extLst>
          </p:cNvPr>
          <p:cNvSpPr txBox="1">
            <a:spLocks/>
          </p:cNvSpPr>
          <p:nvPr/>
        </p:nvSpPr>
        <p:spPr>
          <a:xfrm>
            <a:off x="2" y="1"/>
            <a:ext cx="833485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defTabSz="914377">
              <a:buClr>
                <a:srgbClr val="000000"/>
              </a:buClr>
              <a:defRPr/>
            </a:pPr>
            <a:r>
              <a:rPr lang="en-US" altLang="zh-TW" b="0" dirty="0">
                <a:solidFill>
                  <a:srgbClr val="FFFFFF"/>
                </a:solidFill>
              </a:rPr>
              <a:t>Reference</a:t>
            </a:r>
            <a:endParaRPr lang="zh-TW" altLang="en-US" b="0" dirty="0">
              <a:solidFill>
                <a:srgbClr val="FFFFFF"/>
              </a:solidFill>
            </a:endParaRPr>
          </a:p>
        </p:txBody>
      </p:sp>
      <p:grpSp>
        <p:nvGrpSpPr>
          <p:cNvPr id="8" name="群組 7">
            <a:extLst>
              <a:ext uri="{FF2B5EF4-FFF2-40B4-BE49-F238E27FC236}">
                <a16:creationId xmlns:a16="http://schemas.microsoft.com/office/drawing/2014/main" id="{D071103F-98E9-AFBE-6002-11EE05F6B0AD}"/>
              </a:ext>
            </a:extLst>
          </p:cNvPr>
          <p:cNvGrpSpPr/>
          <p:nvPr/>
        </p:nvGrpSpPr>
        <p:grpSpPr>
          <a:xfrm>
            <a:off x="0" y="4902300"/>
            <a:ext cx="9144000" cy="241201"/>
            <a:chOff x="14866" y="4663715"/>
            <a:chExt cx="9129137" cy="241201"/>
          </a:xfrm>
        </p:grpSpPr>
        <p:sp>
          <p:nvSpPr>
            <p:cNvPr id="9" name="Google Shape;298;p39">
              <a:extLst>
                <a:ext uri="{FF2B5EF4-FFF2-40B4-BE49-F238E27FC236}">
                  <a16:creationId xmlns:a16="http://schemas.microsoft.com/office/drawing/2014/main" id="{0CA9944F-EC5F-62CB-1BAE-9021A40F3A37}"/>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October , 17</a:t>
              </a:r>
            </a:p>
          </p:txBody>
        </p:sp>
        <p:sp>
          <p:nvSpPr>
            <p:cNvPr id="10" name="Google Shape;297;p39 1">
              <a:extLst>
                <a:ext uri="{FF2B5EF4-FFF2-40B4-BE49-F238E27FC236}">
                  <a16:creationId xmlns:a16="http://schemas.microsoft.com/office/drawing/2014/main" id="{AA487CCB-EB99-1108-6026-EA07DCC3B248}"/>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11" name="Google Shape;297;p39 2">
              <a:extLst>
                <a:ext uri="{FF2B5EF4-FFF2-40B4-BE49-F238E27FC236}">
                  <a16:creationId xmlns:a16="http://schemas.microsoft.com/office/drawing/2014/main" id="{3F510719-149B-2894-D211-2FB9F2C5FA01}"/>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12" name="矩形 11">
            <a:extLst>
              <a:ext uri="{FF2B5EF4-FFF2-40B4-BE49-F238E27FC236}">
                <a16:creationId xmlns:a16="http://schemas.microsoft.com/office/drawing/2014/main" id="{8279D0F4-0042-1743-7EFB-A4F9A39F2EBB}"/>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43</a:t>
            </a:fld>
            <a:endParaRPr lang="zh-TW" altLang="en-US" sz="1200" b="1" dirty="0">
              <a:ln w="0"/>
              <a:solidFill>
                <a:srgbClr val="FFFFFF"/>
              </a:solidFill>
              <a:latin typeface="Montserrat" panose="00000500000000000000" pitchFamily="2" charset="0"/>
            </a:endParaRPr>
          </a:p>
        </p:txBody>
      </p:sp>
      <p:pic>
        <p:nvPicPr>
          <p:cNvPr id="19" name="圖片 18" descr="\documentclass{article}&#10;\usepackage{amsmath}&#10;&#10;\usepackage[dvipsnames]{xcolor}&#10;\pagestyle{empty}&#10;\begin{document}&#10;\begin{itemize}&#10;  \item[\color{CadetBlue}{\fontsize{8}{10}\selectfont $\bullet$}] E. Nachmani, E. Marciano, L. Lugosch, W. J. Gross, D. Burshtein and Y. Be’ery, &quot;Deep Learning Methods for Improved Decoding of Linear Codes,&quot; in IEEE Journal of Selected Topics in Signal Processing, vol. 12, no. 1, pp. 119-131, Feb. 2018.&#10;&#10;&#10;  \item[\color{CadetBlue}{\fontsize{8}{10}\selectfont $\bullet$}] E. Nachmani, Y. Be'ery and D. Burshtein, &quot;Learning to decode linear codes using deep learning,&quot; 2016 54th Annual Allerton Conference on Communication, Control, and Computing (Allerton), Monticello, IL, USA, 2016.&#10;&#10;&#10;  \item[\color{CadetBlue}{\fontsize{8}{10}\selectfont $\bullet$}] Q. Wang et al., &quot;Normalized Min-Sum Neural Network for LDPC Decoding,&quot; in IEEE Transactions on Cognitive Communications and Networking, vol. 9, no. 1, pp. 70-81, Feb. 2023.&#10;&#10;&#10;  %\item[\color{CadetBlue}{\fontsize{8}{10}\selectfont $\bullet$}] Since NNBP has demonstrated advantages in HDPC, the next step is to explore its performance when applied to LDPC. It will be interesting to see how NNBP handles the structure and decoding challenges of LDPC codes.&#10;\end{itemize}&#10;\end{document}&#10;&#10;&#10;&#10;&#10;&#10;&#10;&#10;&#10;" title="IguanaTex Picture Display">
            <a:extLst>
              <a:ext uri="{FF2B5EF4-FFF2-40B4-BE49-F238E27FC236}">
                <a16:creationId xmlns:a16="http://schemas.microsoft.com/office/drawing/2014/main" id="{0030AD91-A68A-5485-BCD7-73B339EBF585}"/>
              </a:ext>
            </a:extLst>
          </p:cNvPr>
          <p:cNvPicPr>
            <a:picLocks noChangeAspect="1"/>
          </p:cNvPicPr>
          <p:nvPr>
            <p:custDataLst>
              <p:tags r:id="rId1"/>
            </p:custDataLst>
          </p:nvPr>
        </p:nvPicPr>
        <p:blipFill>
          <a:blip r:embed="rId4"/>
          <a:stretch>
            <a:fillRect/>
          </a:stretch>
        </p:blipFill>
        <p:spPr>
          <a:xfrm>
            <a:off x="426857" y="795481"/>
            <a:ext cx="7481139" cy="3302399"/>
          </a:xfrm>
          <a:prstGeom prst="rect">
            <a:avLst/>
          </a:prstGeom>
        </p:spPr>
      </p:pic>
    </p:spTree>
    <p:extLst>
      <p:ext uri="{BB962C8B-B14F-4D97-AF65-F5344CB8AC3E}">
        <p14:creationId xmlns:p14="http://schemas.microsoft.com/office/powerpoint/2010/main" val="36882716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7"/>
          <p:cNvSpPr txBox="1">
            <a:spLocks noGrp="1"/>
          </p:cNvSpPr>
          <p:nvPr>
            <p:ph type="title"/>
          </p:nvPr>
        </p:nvSpPr>
        <p:spPr>
          <a:xfrm>
            <a:off x="1216501" y="864782"/>
            <a:ext cx="4269900" cy="1776105"/>
          </a:xfrm>
          <a:prstGeom prst="rect">
            <a:avLst/>
          </a:prstGeom>
        </p:spPr>
        <p:txBody>
          <a:bodyPr spcFirstLastPara="1" wrap="square" lIns="91425" tIns="91425" rIns="91425" bIns="91425" anchor="ctr" anchorCtr="0">
            <a:noAutofit/>
          </a:bodyPr>
          <a:lstStyle/>
          <a:p>
            <a:r>
              <a:rPr lang="en" altLang="zh-TW" dirty="0"/>
              <a:t>Thanks</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7A519-4A87-5D3C-3DE5-84391A00ADB9}"/>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AE02FBC8-D145-C7D7-596E-FF5D46AB6B31}"/>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7">
              <a:defRPr/>
            </a:pPr>
            <a:endParaRPr lang="zh-TW" altLang="en-US">
              <a:solidFill>
                <a:srgbClr val="FFFFFF"/>
              </a:solidFill>
              <a:latin typeface="Arial"/>
              <a:ea typeface="新細明體" panose="02020500000000000000" pitchFamily="18" charset="-120"/>
            </a:endParaRPr>
          </a:p>
        </p:txBody>
      </p:sp>
      <p:sp>
        <p:nvSpPr>
          <p:cNvPr id="6" name="標題 1">
            <a:extLst>
              <a:ext uri="{FF2B5EF4-FFF2-40B4-BE49-F238E27FC236}">
                <a16:creationId xmlns:a16="http://schemas.microsoft.com/office/drawing/2014/main" id="{6713554B-73ED-E121-165A-406FCD926EDD}"/>
              </a:ext>
            </a:extLst>
          </p:cNvPr>
          <p:cNvSpPr txBox="1">
            <a:spLocks/>
          </p:cNvSpPr>
          <p:nvPr/>
        </p:nvSpPr>
        <p:spPr>
          <a:xfrm>
            <a:off x="2" y="1"/>
            <a:ext cx="833485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defTabSz="914377">
              <a:buClr>
                <a:srgbClr val="000000"/>
              </a:buClr>
              <a:defRPr/>
            </a:pPr>
            <a:r>
              <a:rPr lang="en-US" altLang="zh-TW" b="0" dirty="0">
                <a:solidFill>
                  <a:srgbClr val="FFFFFF"/>
                </a:solidFill>
              </a:rPr>
              <a:t>Review - Belief Propagation Algorithm  </a:t>
            </a:r>
            <a:endParaRPr lang="zh-TW" altLang="en-US" b="0" dirty="0">
              <a:solidFill>
                <a:srgbClr val="FFFFFF"/>
              </a:solidFill>
            </a:endParaRPr>
          </a:p>
        </p:txBody>
      </p:sp>
      <p:grpSp>
        <p:nvGrpSpPr>
          <p:cNvPr id="19" name="群組 18">
            <a:extLst>
              <a:ext uri="{FF2B5EF4-FFF2-40B4-BE49-F238E27FC236}">
                <a16:creationId xmlns:a16="http://schemas.microsoft.com/office/drawing/2014/main" id="{BE1D401C-5243-BBD1-FB66-9CC79E382E24}"/>
              </a:ext>
            </a:extLst>
          </p:cNvPr>
          <p:cNvGrpSpPr/>
          <p:nvPr/>
        </p:nvGrpSpPr>
        <p:grpSpPr>
          <a:xfrm>
            <a:off x="0" y="4902300"/>
            <a:ext cx="9144000" cy="241201"/>
            <a:chOff x="14866" y="4663715"/>
            <a:chExt cx="9129137" cy="241201"/>
          </a:xfrm>
        </p:grpSpPr>
        <p:sp>
          <p:nvSpPr>
            <p:cNvPr id="20" name="Google Shape;298;p39">
              <a:extLst>
                <a:ext uri="{FF2B5EF4-FFF2-40B4-BE49-F238E27FC236}">
                  <a16:creationId xmlns:a16="http://schemas.microsoft.com/office/drawing/2014/main" id="{E54612F9-5FDF-F6BD-9CBE-E75A675722E5}"/>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October , 17</a:t>
              </a:r>
            </a:p>
          </p:txBody>
        </p:sp>
        <p:sp>
          <p:nvSpPr>
            <p:cNvPr id="21" name="Google Shape;297;p39 1">
              <a:extLst>
                <a:ext uri="{FF2B5EF4-FFF2-40B4-BE49-F238E27FC236}">
                  <a16:creationId xmlns:a16="http://schemas.microsoft.com/office/drawing/2014/main" id="{0642F650-F460-D4F8-0BEF-7DCED2D129D7}"/>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22" name="Google Shape;297;p39 2">
              <a:extLst>
                <a:ext uri="{FF2B5EF4-FFF2-40B4-BE49-F238E27FC236}">
                  <a16:creationId xmlns:a16="http://schemas.microsoft.com/office/drawing/2014/main" id="{1D1CD0F1-04E8-8E7E-EEFA-CA2C3958E138}"/>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23" name="矩形 22">
            <a:extLst>
              <a:ext uri="{FF2B5EF4-FFF2-40B4-BE49-F238E27FC236}">
                <a16:creationId xmlns:a16="http://schemas.microsoft.com/office/drawing/2014/main" id="{0D58B4B3-FA2A-44EE-9A53-2AED52B5CECB}"/>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5</a:t>
            </a:fld>
            <a:endParaRPr lang="zh-TW" altLang="en-US" sz="1200" b="1" dirty="0">
              <a:ln w="0"/>
              <a:solidFill>
                <a:srgbClr val="FFFFFF"/>
              </a:solidFill>
              <a:latin typeface="Montserrat" panose="00000500000000000000" pitchFamily="2" charset="0"/>
            </a:endParaRPr>
          </a:p>
        </p:txBody>
      </p:sp>
      <p:pic>
        <p:nvPicPr>
          <p:cNvPr id="37" name="圖片 36" descr="\documentclass{article}&#10;\usepackage{amsmath}&#10;\pagestyle{empty}&#10;\begin{document}&#10;&#10;\begin{enumerate} &#10;          \setcounter{enumi}{2}&#10;    \item \textbf{VN update:} Compute outgoing VN messages $L_{v_i \to c_j}$ for each VN to be transmitted to the CNs.&#10;&#10;&#10;\end{enumerate}&#10;&#10;&#10;\end{document}" title="IguanaTex Picture Display">
            <a:extLst>
              <a:ext uri="{FF2B5EF4-FFF2-40B4-BE49-F238E27FC236}">
                <a16:creationId xmlns:a16="http://schemas.microsoft.com/office/drawing/2014/main" id="{BFF971C8-60A5-3745-60D3-C4C3616BCB47}"/>
              </a:ext>
            </a:extLst>
          </p:cNvPr>
          <p:cNvPicPr>
            <a:picLocks noChangeAspect="1"/>
          </p:cNvPicPr>
          <p:nvPr>
            <p:custDataLst>
              <p:tags r:id="rId1"/>
            </p:custDataLst>
          </p:nvPr>
        </p:nvPicPr>
        <p:blipFill>
          <a:blip r:embed="rId21"/>
          <a:stretch>
            <a:fillRect/>
          </a:stretch>
        </p:blipFill>
        <p:spPr>
          <a:xfrm>
            <a:off x="175958" y="822151"/>
            <a:ext cx="7560692" cy="438857"/>
          </a:xfrm>
          <a:prstGeom prst="rect">
            <a:avLst/>
          </a:prstGeom>
        </p:spPr>
      </p:pic>
      <p:pic>
        <p:nvPicPr>
          <p:cNvPr id="106" name="圖片 105" descr="\documentclass{article}&#10;\usepackage{amsmath}&#10;\pagestyle{empty}&#10;\begin{document}&#10;&#10;Ex : &#10;&#10;&#10;\end{document}" title="IguanaTex Picture Display">
            <a:extLst>
              <a:ext uri="{FF2B5EF4-FFF2-40B4-BE49-F238E27FC236}">
                <a16:creationId xmlns:a16="http://schemas.microsoft.com/office/drawing/2014/main" id="{D0F5B9A9-2BF4-CCBF-3099-9696F07A1834}"/>
              </a:ext>
            </a:extLst>
          </p:cNvPr>
          <p:cNvPicPr>
            <a:picLocks noChangeAspect="1"/>
          </p:cNvPicPr>
          <p:nvPr>
            <p:custDataLst>
              <p:tags r:id="rId2"/>
            </p:custDataLst>
          </p:nvPr>
        </p:nvPicPr>
        <p:blipFill>
          <a:blip r:embed="rId22"/>
          <a:stretch>
            <a:fillRect/>
          </a:stretch>
        </p:blipFill>
        <p:spPr>
          <a:xfrm>
            <a:off x="175957" y="2379257"/>
            <a:ext cx="388115" cy="154971"/>
          </a:xfrm>
          <a:prstGeom prst="rect">
            <a:avLst/>
          </a:prstGeom>
        </p:spPr>
      </p:pic>
      <p:grpSp>
        <p:nvGrpSpPr>
          <p:cNvPr id="5" name="群組 4">
            <a:extLst>
              <a:ext uri="{FF2B5EF4-FFF2-40B4-BE49-F238E27FC236}">
                <a16:creationId xmlns:a16="http://schemas.microsoft.com/office/drawing/2014/main" id="{36C7F30D-F15A-4823-D58C-E5E99EF1CCE4}"/>
              </a:ext>
            </a:extLst>
          </p:cNvPr>
          <p:cNvGrpSpPr/>
          <p:nvPr/>
        </p:nvGrpSpPr>
        <p:grpSpPr>
          <a:xfrm>
            <a:off x="5301493" y="2401087"/>
            <a:ext cx="2426923" cy="1920267"/>
            <a:chOff x="5499174" y="2456741"/>
            <a:chExt cx="2426923" cy="1920266"/>
          </a:xfrm>
        </p:grpSpPr>
        <p:grpSp>
          <p:nvGrpSpPr>
            <p:cNvPr id="186" name="群組 185">
              <a:extLst>
                <a:ext uri="{FF2B5EF4-FFF2-40B4-BE49-F238E27FC236}">
                  <a16:creationId xmlns:a16="http://schemas.microsoft.com/office/drawing/2014/main" id="{F76E6776-2586-AA04-D77F-590A2CC4D572}"/>
                </a:ext>
              </a:extLst>
            </p:cNvPr>
            <p:cNvGrpSpPr/>
            <p:nvPr/>
          </p:nvGrpSpPr>
          <p:grpSpPr>
            <a:xfrm>
              <a:off x="5499174" y="2456741"/>
              <a:ext cx="2426923" cy="1920266"/>
              <a:chOff x="5499174" y="2456741"/>
              <a:chExt cx="2426923" cy="1920266"/>
            </a:xfrm>
          </p:grpSpPr>
          <p:pic>
            <p:nvPicPr>
              <p:cNvPr id="86" name="圖片 85" descr="一張含有 黑色, 黑暗 的圖片&#10;&#10;自動產生的描述">
                <a:extLst>
                  <a:ext uri="{FF2B5EF4-FFF2-40B4-BE49-F238E27FC236}">
                    <a16:creationId xmlns:a16="http://schemas.microsoft.com/office/drawing/2014/main" id="{2E70002D-1660-CF8A-3ED5-9D03EAFFE5A1}"/>
                  </a:ext>
                </a:extLst>
              </p:cNvPr>
              <p:cNvPicPr>
                <a:picLocks noChangeAspect="1"/>
              </p:cNvPicPr>
              <p:nvPr/>
            </p:nvPicPr>
            <p:blipFill>
              <a:blip r:embed="rId23"/>
              <a:stretch>
                <a:fillRect/>
              </a:stretch>
            </p:blipFill>
            <p:spPr>
              <a:xfrm>
                <a:off x="5499174" y="2635501"/>
                <a:ext cx="2426923" cy="1352068"/>
              </a:xfrm>
              <a:prstGeom prst="rect">
                <a:avLst/>
              </a:prstGeom>
            </p:spPr>
          </p:pic>
          <p:pic>
            <p:nvPicPr>
              <p:cNvPr id="89" name="圖片 88" descr="\documentclass{article}&#10;\usepackage{xcolor}&#10;\usepackage{amsmath}&#10;\pagestyle{empty}&#10;\begin{document}&#10;\textcolor{brown}{\textbf{Variable Node (VN)}}&#10;&#10;&#10;\end{document}" title="IguanaTex Picture Display">
                <a:extLst>
                  <a:ext uri="{FF2B5EF4-FFF2-40B4-BE49-F238E27FC236}">
                    <a16:creationId xmlns:a16="http://schemas.microsoft.com/office/drawing/2014/main" id="{A17D700E-2987-F282-E85A-0F46E593292E}"/>
                  </a:ext>
                </a:extLst>
              </p:cNvPr>
              <p:cNvPicPr>
                <a:picLocks noChangeAspect="1"/>
              </p:cNvPicPr>
              <p:nvPr>
                <p:custDataLst>
                  <p:tags r:id="rId13"/>
                </p:custDataLst>
              </p:nvPr>
            </p:nvPicPr>
            <p:blipFill>
              <a:blip r:embed="rId24"/>
              <a:stretch>
                <a:fillRect/>
              </a:stretch>
            </p:blipFill>
            <p:spPr>
              <a:xfrm>
                <a:off x="6155479" y="4239815"/>
                <a:ext cx="1348303" cy="137192"/>
              </a:xfrm>
              <a:prstGeom prst="rect">
                <a:avLst/>
              </a:prstGeom>
            </p:spPr>
          </p:pic>
          <p:pic>
            <p:nvPicPr>
              <p:cNvPr id="90" name="圖片 89" descr="\documentclass{article}&#10;\usepackage{xcolor}&#10;\usepackage{amsmath}&#10;\pagestyle{empty}&#10;\begin{document}&#10;\textcolor{teal}{\textbf{Check Node (CN)}}&#10; &#10;&#10;&#10;\end{document}" title="IguanaTex Picture Display">
                <a:extLst>
                  <a:ext uri="{FF2B5EF4-FFF2-40B4-BE49-F238E27FC236}">
                    <a16:creationId xmlns:a16="http://schemas.microsoft.com/office/drawing/2014/main" id="{4436AE8E-0DBC-ACE6-5BC1-1D1FB272D1F0}"/>
                  </a:ext>
                </a:extLst>
              </p:cNvPr>
              <p:cNvPicPr>
                <a:picLocks noChangeAspect="1"/>
              </p:cNvPicPr>
              <p:nvPr>
                <p:custDataLst>
                  <p:tags r:id="rId14"/>
                </p:custDataLst>
              </p:nvPr>
            </p:nvPicPr>
            <p:blipFill>
              <a:blip r:embed="rId25"/>
              <a:stretch>
                <a:fillRect/>
              </a:stretch>
            </p:blipFill>
            <p:spPr>
              <a:xfrm>
                <a:off x="6155480" y="2456741"/>
                <a:ext cx="1188866" cy="136547"/>
              </a:xfrm>
              <a:prstGeom prst="rect">
                <a:avLst/>
              </a:prstGeom>
            </p:spPr>
          </p:pic>
          <p:pic>
            <p:nvPicPr>
              <p:cNvPr id="150" name="圖片 149" descr="\documentclass{article}&#10;\usepackage{amsmath}&#10;\pagestyle{empty}&#10;\begin{document}&#10;&#10;$L_{v_0}$&#10;&#10;&#10;\end{document}" title="IguanaTex Bitmap Display">
                <a:extLst>
                  <a:ext uri="{FF2B5EF4-FFF2-40B4-BE49-F238E27FC236}">
                    <a16:creationId xmlns:a16="http://schemas.microsoft.com/office/drawing/2014/main" id="{21371689-5862-BDA1-1799-5668B7DA0D01}"/>
                  </a:ext>
                </a:extLst>
              </p:cNvPr>
              <p:cNvPicPr>
                <a:picLocks noChangeAspect="1"/>
              </p:cNvPicPr>
              <p:nvPr>
                <p:custDataLst>
                  <p:tags r:id="rId15"/>
                </p:custDataLst>
              </p:nvPr>
            </p:nvPicPr>
            <p:blipFill>
              <a:blip r:embed="rId26"/>
              <a:stretch>
                <a:fillRect/>
              </a:stretch>
            </p:blipFill>
            <p:spPr>
              <a:xfrm>
                <a:off x="5550489" y="3975980"/>
                <a:ext cx="240669" cy="172644"/>
              </a:xfrm>
              <a:prstGeom prst="rect">
                <a:avLst/>
              </a:prstGeom>
            </p:spPr>
          </p:pic>
          <p:pic>
            <p:nvPicPr>
              <p:cNvPr id="170" name="圖片 169" descr="\documentclass{article}&#10;\usepackage{amsmath}&#10;\pagestyle{empty}&#10;\begin{document}&#10;&#10;$L_{v_{1}}$&#10;&#10;&#10;\end{document}" title="IguanaTex Bitmap Display">
                <a:extLst>
                  <a:ext uri="{FF2B5EF4-FFF2-40B4-BE49-F238E27FC236}">
                    <a16:creationId xmlns:a16="http://schemas.microsoft.com/office/drawing/2014/main" id="{ECA7C8A7-D8B2-B86A-9E9E-8740153F1D0F}"/>
                  </a:ext>
                </a:extLst>
              </p:cNvPr>
              <p:cNvPicPr>
                <a:picLocks noChangeAspect="1"/>
              </p:cNvPicPr>
              <p:nvPr>
                <p:custDataLst>
                  <p:tags r:id="rId16"/>
                </p:custDataLst>
              </p:nvPr>
            </p:nvPicPr>
            <p:blipFill>
              <a:blip r:embed="rId27"/>
              <a:stretch>
                <a:fillRect/>
              </a:stretch>
            </p:blipFill>
            <p:spPr>
              <a:xfrm>
                <a:off x="6093906" y="3976811"/>
                <a:ext cx="236352" cy="170430"/>
              </a:xfrm>
              <a:prstGeom prst="rect">
                <a:avLst/>
              </a:prstGeom>
            </p:spPr>
          </p:pic>
          <p:pic>
            <p:nvPicPr>
              <p:cNvPr id="175" name="圖片 174" descr="\documentclass{article}&#10;\usepackage{amsmath}&#10;\pagestyle{empty}&#10;\begin{document}&#10;&#10;$L_{v_{2}}$&#10;&#10;&#10;\end{document}" title="IguanaTex Bitmap Display">
                <a:extLst>
                  <a:ext uri="{FF2B5EF4-FFF2-40B4-BE49-F238E27FC236}">
                    <a16:creationId xmlns:a16="http://schemas.microsoft.com/office/drawing/2014/main" id="{498DCA87-E714-00BC-5B71-65F15FEBC303}"/>
                  </a:ext>
                </a:extLst>
              </p:cNvPr>
              <p:cNvPicPr>
                <a:picLocks noChangeAspect="1"/>
              </p:cNvPicPr>
              <p:nvPr>
                <p:custDataLst>
                  <p:tags r:id="rId17"/>
                </p:custDataLst>
              </p:nvPr>
            </p:nvPicPr>
            <p:blipFill>
              <a:blip r:embed="rId28"/>
              <a:stretch>
                <a:fillRect/>
              </a:stretch>
            </p:blipFill>
            <p:spPr>
              <a:xfrm>
                <a:off x="6656019" y="3984250"/>
                <a:ext cx="239590" cy="170430"/>
              </a:xfrm>
              <a:prstGeom prst="rect">
                <a:avLst/>
              </a:prstGeom>
            </p:spPr>
          </p:pic>
          <p:pic>
            <p:nvPicPr>
              <p:cNvPr id="180" name="圖片 179" descr="\documentclass{article}&#10;\usepackage{amsmath}&#10;\pagestyle{empty}&#10;\begin{document}&#10;&#10;$L_{v_{3}}$&#10;&#10;&#10;\end{document}" title="IguanaTex Bitmap Display">
                <a:extLst>
                  <a:ext uri="{FF2B5EF4-FFF2-40B4-BE49-F238E27FC236}">
                    <a16:creationId xmlns:a16="http://schemas.microsoft.com/office/drawing/2014/main" id="{CF7DBD5E-3CE1-5956-E4C4-E82B04C71FE6}"/>
                  </a:ext>
                </a:extLst>
              </p:cNvPr>
              <p:cNvPicPr>
                <a:picLocks noChangeAspect="1"/>
              </p:cNvPicPr>
              <p:nvPr>
                <p:custDataLst>
                  <p:tags r:id="rId18"/>
                </p:custDataLst>
              </p:nvPr>
            </p:nvPicPr>
            <p:blipFill>
              <a:blip r:embed="rId29"/>
              <a:stretch>
                <a:fillRect/>
              </a:stretch>
            </p:blipFill>
            <p:spPr>
              <a:xfrm>
                <a:off x="7195119" y="3985175"/>
                <a:ext cx="240669" cy="172644"/>
              </a:xfrm>
              <a:prstGeom prst="rect">
                <a:avLst/>
              </a:prstGeom>
            </p:spPr>
          </p:pic>
          <p:pic>
            <p:nvPicPr>
              <p:cNvPr id="185" name="圖片 184" descr="\documentclass{article}&#10;\usepackage{amsmath}&#10;\pagestyle{empty}&#10;\begin{document}&#10;&#10;$L_{v_{4}}$&#10;&#10;&#10;\end{document}" title="IguanaTex Bitmap Display">
                <a:extLst>
                  <a:ext uri="{FF2B5EF4-FFF2-40B4-BE49-F238E27FC236}">
                    <a16:creationId xmlns:a16="http://schemas.microsoft.com/office/drawing/2014/main" id="{9DA457DE-CB88-0494-D827-8BF634DE4EAC}"/>
                  </a:ext>
                </a:extLst>
              </p:cNvPr>
              <p:cNvPicPr>
                <a:picLocks noChangeAspect="1"/>
              </p:cNvPicPr>
              <p:nvPr>
                <p:custDataLst>
                  <p:tags r:id="rId19"/>
                </p:custDataLst>
              </p:nvPr>
            </p:nvPicPr>
            <p:blipFill>
              <a:blip r:embed="rId30"/>
              <a:stretch>
                <a:fillRect/>
              </a:stretch>
            </p:blipFill>
            <p:spPr>
              <a:xfrm>
                <a:off x="7683269" y="3993050"/>
                <a:ext cx="242828" cy="170430"/>
              </a:xfrm>
              <a:prstGeom prst="rect">
                <a:avLst/>
              </a:prstGeom>
            </p:spPr>
          </p:pic>
        </p:grpSp>
        <p:cxnSp>
          <p:nvCxnSpPr>
            <p:cNvPr id="109" name="直線單箭頭接點 108">
              <a:extLst>
                <a:ext uri="{FF2B5EF4-FFF2-40B4-BE49-F238E27FC236}">
                  <a16:creationId xmlns:a16="http://schemas.microsoft.com/office/drawing/2014/main" id="{F594DC7E-6A44-6A9C-F95F-B745C24BCEFA}"/>
                </a:ext>
              </a:extLst>
            </p:cNvPr>
            <p:cNvCxnSpPr>
              <a:cxnSpLocks/>
            </p:cNvCxnSpPr>
            <p:nvPr/>
          </p:nvCxnSpPr>
          <p:spPr>
            <a:xfrm flipV="1">
              <a:off x="5610129" y="2912189"/>
              <a:ext cx="408575" cy="461341"/>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1">
              <a:extLst>
                <a:ext uri="{FF2B5EF4-FFF2-40B4-BE49-F238E27FC236}">
                  <a16:creationId xmlns:a16="http://schemas.microsoft.com/office/drawing/2014/main" id="{73980FF6-76F6-BA4B-7667-B2A7DE0032F3}"/>
                </a:ext>
              </a:extLst>
            </p:cNvPr>
            <p:cNvCxnSpPr>
              <a:cxnSpLocks/>
            </p:cNvCxnSpPr>
            <p:nvPr/>
          </p:nvCxnSpPr>
          <p:spPr>
            <a:xfrm flipV="1">
              <a:off x="5636814" y="3707305"/>
              <a:ext cx="0" cy="240898"/>
            </a:xfrm>
            <a:prstGeom prst="straightConnector1">
              <a:avLst/>
            </a:prstGeom>
            <a:ln w="28575">
              <a:solidFill>
                <a:srgbClr val="99FF33"/>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114">
              <a:extLst>
                <a:ext uri="{FF2B5EF4-FFF2-40B4-BE49-F238E27FC236}">
                  <a16:creationId xmlns:a16="http://schemas.microsoft.com/office/drawing/2014/main" id="{ED41885B-AADD-9F40-965A-393CE7B851E6}"/>
                </a:ext>
              </a:extLst>
            </p:cNvPr>
            <p:cNvCxnSpPr>
              <a:cxnSpLocks/>
            </p:cNvCxnSpPr>
            <p:nvPr/>
          </p:nvCxnSpPr>
          <p:spPr>
            <a:xfrm flipH="1">
              <a:off x="5791158" y="2933023"/>
              <a:ext cx="1479800" cy="512397"/>
            </a:xfrm>
            <a:prstGeom prst="straightConnector1">
              <a:avLst/>
            </a:prstGeom>
            <a:ln w="19050">
              <a:solidFill>
                <a:srgbClr val="FF8FFF"/>
              </a:solidFill>
              <a:tailEnd type="triangle"/>
            </a:ln>
          </p:spPr>
          <p:style>
            <a:lnRef idx="1">
              <a:schemeClr val="accent1"/>
            </a:lnRef>
            <a:fillRef idx="0">
              <a:schemeClr val="accent1"/>
            </a:fillRef>
            <a:effectRef idx="0">
              <a:schemeClr val="accent1"/>
            </a:effectRef>
            <a:fontRef idx="minor">
              <a:schemeClr val="tx1"/>
            </a:fontRef>
          </p:style>
        </p:cxnSp>
        <p:pic>
          <p:nvPicPr>
            <p:cNvPr id="119" name="圖片 118" descr="\documentclass{article}&#10;\usepackage{amsmath}&#10;\pagestyle{empty}&#10;\begin{document}&#10;&#10;$v_0$&#10;&#10;&#10;\end{document}" title="IguanaTex Bitmap Display">
              <a:extLst>
                <a:ext uri="{FF2B5EF4-FFF2-40B4-BE49-F238E27FC236}">
                  <a16:creationId xmlns:a16="http://schemas.microsoft.com/office/drawing/2014/main" id="{DFD5749B-0075-08A0-FE1B-05E950A95D19}"/>
                </a:ext>
              </a:extLst>
            </p:cNvPr>
            <p:cNvPicPr>
              <a:picLocks noChangeAspect="1"/>
            </p:cNvPicPr>
            <p:nvPr>
              <p:custDataLst>
                <p:tags r:id="rId5"/>
              </p:custDataLst>
            </p:nvPr>
          </p:nvPicPr>
          <p:blipFill>
            <a:blip r:embed="rId31"/>
            <a:stretch>
              <a:fillRect/>
            </a:stretch>
          </p:blipFill>
          <p:spPr>
            <a:xfrm>
              <a:off x="5550488" y="3548215"/>
              <a:ext cx="146776" cy="110669"/>
            </a:xfrm>
            <a:prstGeom prst="rect">
              <a:avLst/>
            </a:prstGeom>
          </p:spPr>
        </p:pic>
        <p:pic>
          <p:nvPicPr>
            <p:cNvPr id="126" name="圖片 125" descr="\documentclass{article}&#10;\usepackage{amsmath}&#10;\pagestyle{empty}&#10;\begin{document}&#10;&#10;$v_1$&#10;&#10;&#10;\end{document}" title="IguanaTex Bitmap Display">
              <a:extLst>
                <a:ext uri="{FF2B5EF4-FFF2-40B4-BE49-F238E27FC236}">
                  <a16:creationId xmlns:a16="http://schemas.microsoft.com/office/drawing/2014/main" id="{6981A0DB-4C3B-59D7-529B-7B63844FFB83}"/>
                </a:ext>
              </a:extLst>
            </p:cNvPr>
            <p:cNvPicPr>
              <a:picLocks noChangeAspect="1"/>
            </p:cNvPicPr>
            <p:nvPr>
              <p:custDataLst>
                <p:tags r:id="rId6"/>
              </p:custDataLst>
            </p:nvPr>
          </p:nvPicPr>
          <p:blipFill>
            <a:blip r:embed="rId32"/>
            <a:stretch>
              <a:fillRect/>
            </a:stretch>
          </p:blipFill>
          <p:spPr>
            <a:xfrm>
              <a:off x="6123821" y="3548214"/>
              <a:ext cx="141380" cy="108456"/>
            </a:xfrm>
            <a:prstGeom prst="rect">
              <a:avLst/>
            </a:prstGeom>
          </p:spPr>
        </p:pic>
        <p:pic>
          <p:nvPicPr>
            <p:cNvPr id="129" name="圖片 128" descr="\documentclass{article}&#10;\usepackage{amsmath}&#10;\pagestyle{empty}&#10;\begin{document}&#10;&#10;$v_2$&#10;&#10;&#10;\end{document}" title="IguanaTex Bitmap Display">
              <a:extLst>
                <a:ext uri="{FF2B5EF4-FFF2-40B4-BE49-F238E27FC236}">
                  <a16:creationId xmlns:a16="http://schemas.microsoft.com/office/drawing/2014/main" id="{9B8E1E53-A9D4-1301-72FE-CE3CD9545890}"/>
                </a:ext>
              </a:extLst>
            </p:cNvPr>
            <p:cNvPicPr>
              <a:picLocks noChangeAspect="1"/>
            </p:cNvPicPr>
            <p:nvPr>
              <p:custDataLst>
                <p:tags r:id="rId7"/>
              </p:custDataLst>
            </p:nvPr>
          </p:nvPicPr>
          <p:blipFill>
            <a:blip r:embed="rId33"/>
            <a:stretch>
              <a:fillRect/>
            </a:stretch>
          </p:blipFill>
          <p:spPr>
            <a:xfrm>
              <a:off x="6656019" y="3548214"/>
              <a:ext cx="145697" cy="108456"/>
            </a:xfrm>
            <a:prstGeom prst="rect">
              <a:avLst/>
            </a:prstGeom>
          </p:spPr>
        </p:pic>
        <p:pic>
          <p:nvPicPr>
            <p:cNvPr id="131" name="圖片 130" descr="\documentclass{article}&#10;\usepackage{amsmath}&#10;\pagestyle{empty}&#10;\begin{document}&#10;&#10;$v_3$&#10;&#10;&#10;\end{document}" title="IguanaTex Bitmap Display">
              <a:extLst>
                <a:ext uri="{FF2B5EF4-FFF2-40B4-BE49-F238E27FC236}">
                  <a16:creationId xmlns:a16="http://schemas.microsoft.com/office/drawing/2014/main" id="{8C2AB77A-888C-5104-4E55-27AE8DFE76A3}"/>
                </a:ext>
              </a:extLst>
            </p:cNvPr>
            <p:cNvPicPr>
              <a:picLocks noChangeAspect="1"/>
            </p:cNvPicPr>
            <p:nvPr>
              <p:custDataLst>
                <p:tags r:id="rId8"/>
              </p:custDataLst>
            </p:nvPr>
          </p:nvPicPr>
          <p:blipFill>
            <a:blip r:embed="rId34"/>
            <a:stretch>
              <a:fillRect/>
            </a:stretch>
          </p:blipFill>
          <p:spPr>
            <a:xfrm>
              <a:off x="7197570" y="3548214"/>
              <a:ext cx="146776" cy="110669"/>
            </a:xfrm>
            <a:prstGeom prst="rect">
              <a:avLst/>
            </a:prstGeom>
          </p:spPr>
        </p:pic>
        <p:pic>
          <p:nvPicPr>
            <p:cNvPr id="134" name="圖片 133" descr="\documentclass{article}&#10;\usepackage{amsmath}&#10;\pagestyle{empty}&#10;\begin{document}&#10;&#10;$v_4$&#10;&#10;&#10;\end{document}" title="IguanaTex Bitmap Display">
              <a:extLst>
                <a:ext uri="{FF2B5EF4-FFF2-40B4-BE49-F238E27FC236}">
                  <a16:creationId xmlns:a16="http://schemas.microsoft.com/office/drawing/2014/main" id="{8E10D945-0CDD-3912-6228-9FB2EC0B4B6A}"/>
                </a:ext>
              </a:extLst>
            </p:cNvPr>
            <p:cNvPicPr>
              <a:picLocks noChangeAspect="1"/>
            </p:cNvPicPr>
            <p:nvPr>
              <p:custDataLst>
                <p:tags r:id="rId9"/>
              </p:custDataLst>
            </p:nvPr>
          </p:nvPicPr>
          <p:blipFill>
            <a:blip r:embed="rId35"/>
            <a:stretch>
              <a:fillRect/>
            </a:stretch>
          </p:blipFill>
          <p:spPr>
            <a:xfrm>
              <a:off x="7704046" y="3544205"/>
              <a:ext cx="148935" cy="108456"/>
            </a:xfrm>
            <a:prstGeom prst="rect">
              <a:avLst/>
            </a:prstGeom>
          </p:spPr>
        </p:pic>
        <p:pic>
          <p:nvPicPr>
            <p:cNvPr id="138" name="圖片 137" descr="\documentclass{article}&#10;\usepackage{amsmath}&#10;\pagestyle{empty}&#10;\begin{document}&#10;&#10;$c_0$&#10;&#10;&#10;\end{document}" title="IguanaTex Bitmap Display">
              <a:extLst>
                <a:ext uri="{FF2B5EF4-FFF2-40B4-BE49-F238E27FC236}">
                  <a16:creationId xmlns:a16="http://schemas.microsoft.com/office/drawing/2014/main" id="{5B5A1C11-BCB4-FABC-FBD6-097D2B3EFF9F}"/>
                </a:ext>
              </a:extLst>
            </p:cNvPr>
            <p:cNvPicPr>
              <a:picLocks noChangeAspect="1"/>
            </p:cNvPicPr>
            <p:nvPr>
              <p:custDataLst>
                <p:tags r:id="rId10"/>
              </p:custDataLst>
            </p:nvPr>
          </p:nvPicPr>
          <p:blipFill>
            <a:blip r:embed="rId36"/>
            <a:stretch>
              <a:fillRect/>
            </a:stretch>
          </p:blipFill>
          <p:spPr>
            <a:xfrm>
              <a:off x="6130915" y="2714837"/>
              <a:ext cx="135984" cy="110669"/>
            </a:xfrm>
            <a:prstGeom prst="rect">
              <a:avLst/>
            </a:prstGeom>
          </p:spPr>
        </p:pic>
        <p:pic>
          <p:nvPicPr>
            <p:cNvPr id="141" name="圖片 140" descr="\documentclass{article}&#10;\usepackage{amsmath}&#10;\pagestyle{empty}&#10;\begin{document}&#10;&#10;$c_1$&#10;&#10;&#10;\end{document}" title="IguanaTex Bitmap Display">
              <a:extLst>
                <a:ext uri="{FF2B5EF4-FFF2-40B4-BE49-F238E27FC236}">
                  <a16:creationId xmlns:a16="http://schemas.microsoft.com/office/drawing/2014/main" id="{1C33234E-AF30-0404-6798-5AA13473FEAD}"/>
                </a:ext>
              </a:extLst>
            </p:cNvPr>
            <p:cNvPicPr>
              <a:picLocks noChangeAspect="1"/>
            </p:cNvPicPr>
            <p:nvPr>
              <p:custDataLst>
                <p:tags r:id="rId11"/>
              </p:custDataLst>
            </p:nvPr>
          </p:nvPicPr>
          <p:blipFill>
            <a:blip r:embed="rId37"/>
            <a:stretch>
              <a:fillRect/>
            </a:stretch>
          </p:blipFill>
          <p:spPr>
            <a:xfrm>
              <a:off x="6663573" y="2714837"/>
              <a:ext cx="130588" cy="108456"/>
            </a:xfrm>
            <a:prstGeom prst="rect">
              <a:avLst/>
            </a:prstGeom>
          </p:spPr>
        </p:pic>
        <p:pic>
          <p:nvPicPr>
            <p:cNvPr id="147" name="圖片 146" descr="\documentclass{article}&#10;\usepackage{amsmath}&#10;\pagestyle{empty}&#10;\begin{document}&#10;&#10;$c_2$&#10;&#10;&#10;\end{document}" title="IguanaTex Bitmap Display">
              <a:extLst>
                <a:ext uri="{FF2B5EF4-FFF2-40B4-BE49-F238E27FC236}">
                  <a16:creationId xmlns:a16="http://schemas.microsoft.com/office/drawing/2014/main" id="{543E509E-700F-EAA7-1E78-3A7355FEC437}"/>
                </a:ext>
              </a:extLst>
            </p:cNvPr>
            <p:cNvPicPr>
              <a:picLocks noChangeAspect="1"/>
            </p:cNvPicPr>
            <p:nvPr>
              <p:custDataLst>
                <p:tags r:id="rId12"/>
              </p:custDataLst>
            </p:nvPr>
          </p:nvPicPr>
          <p:blipFill>
            <a:blip r:embed="rId38"/>
            <a:stretch>
              <a:fillRect/>
            </a:stretch>
          </p:blipFill>
          <p:spPr>
            <a:xfrm>
              <a:off x="7208363" y="2714837"/>
              <a:ext cx="134905" cy="108456"/>
            </a:xfrm>
            <a:prstGeom prst="rect">
              <a:avLst/>
            </a:prstGeom>
          </p:spPr>
        </p:pic>
      </p:grpSp>
      <p:pic>
        <p:nvPicPr>
          <p:cNvPr id="24" name="圖片 23" descr="\documentclass{article}&#10;\usepackage{amsmath}&#10;\usepackage{xcolor}&#10;\pagestyle{empty}&#10;&#10;\begin{document}&#10;&#10;\[&#10;\textcolor{blue}{L_{v_0 \to c_0}} = &#10;\textcolor{green}{L_{v_0}} +&#10;\textcolor{magenta}{L_{c_2 \to v_0}} &#10;\]&#10;&#10;\end{document}" title="IguanaTex Picture Display">
            <a:extLst>
              <a:ext uri="{FF2B5EF4-FFF2-40B4-BE49-F238E27FC236}">
                <a16:creationId xmlns:a16="http://schemas.microsoft.com/office/drawing/2014/main" id="{71B61D44-D1FF-0A11-5D11-A0C7EB2D65F6}"/>
              </a:ext>
            </a:extLst>
          </p:cNvPr>
          <p:cNvPicPr>
            <a:picLocks noChangeAspect="1"/>
          </p:cNvPicPr>
          <p:nvPr>
            <p:custDataLst>
              <p:tags r:id="rId3"/>
            </p:custDataLst>
          </p:nvPr>
        </p:nvPicPr>
        <p:blipFill>
          <a:blip r:embed="rId39"/>
          <a:stretch>
            <a:fillRect/>
          </a:stretch>
        </p:blipFill>
        <p:spPr>
          <a:xfrm>
            <a:off x="662544" y="2877371"/>
            <a:ext cx="2283429" cy="213943"/>
          </a:xfrm>
          <a:prstGeom prst="rect">
            <a:avLst/>
          </a:prstGeom>
        </p:spPr>
      </p:pic>
      <p:pic>
        <p:nvPicPr>
          <p:cNvPr id="46" name="圖片 45" descr="\documentclass{article}&#10;\usepackage{amsmath}&#10;\pagestyle{empty}&#10;\begin{document}&#10;&#10;&#10;\begin{equation}&#10;L_{v_i \to c_j} = L_{v_i} + \sum_{c' \in N(v_i) \setminus c_j} L_{c' \to v_i}&#10;\tag{3}&#10;\end{equation}&#10;&#10;\end{document}" title="IguanaTex Picture Display">
            <a:extLst>
              <a:ext uri="{FF2B5EF4-FFF2-40B4-BE49-F238E27FC236}">
                <a16:creationId xmlns:a16="http://schemas.microsoft.com/office/drawing/2014/main" id="{0206D367-9687-B89C-B677-48B66CC89E11}"/>
              </a:ext>
            </a:extLst>
          </p:cNvPr>
          <p:cNvPicPr>
            <a:picLocks noChangeAspect="1"/>
          </p:cNvPicPr>
          <p:nvPr>
            <p:custDataLst>
              <p:tags r:id="rId4"/>
            </p:custDataLst>
          </p:nvPr>
        </p:nvPicPr>
        <p:blipFill>
          <a:blip r:embed="rId40"/>
          <a:stretch>
            <a:fillRect/>
          </a:stretch>
        </p:blipFill>
        <p:spPr>
          <a:xfrm>
            <a:off x="1804259" y="1517659"/>
            <a:ext cx="5532340" cy="545827"/>
          </a:xfrm>
          <a:prstGeom prst="rect">
            <a:avLst/>
          </a:prstGeom>
        </p:spPr>
      </p:pic>
    </p:spTree>
    <p:extLst>
      <p:ext uri="{BB962C8B-B14F-4D97-AF65-F5344CB8AC3E}">
        <p14:creationId xmlns:p14="http://schemas.microsoft.com/office/powerpoint/2010/main" val="2476594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E13BB-150D-D42C-68A4-B6DE01ED97BF}"/>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877EEA76-64CB-B44B-2515-2E256E3AD07A}"/>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7">
              <a:defRPr/>
            </a:pPr>
            <a:endParaRPr lang="zh-TW" altLang="en-US">
              <a:solidFill>
                <a:srgbClr val="FFFFFF"/>
              </a:solidFill>
              <a:latin typeface="Arial"/>
              <a:ea typeface="新細明體" panose="02020500000000000000" pitchFamily="18" charset="-120"/>
            </a:endParaRPr>
          </a:p>
        </p:txBody>
      </p:sp>
      <p:sp>
        <p:nvSpPr>
          <p:cNvPr id="6" name="標題 1">
            <a:extLst>
              <a:ext uri="{FF2B5EF4-FFF2-40B4-BE49-F238E27FC236}">
                <a16:creationId xmlns:a16="http://schemas.microsoft.com/office/drawing/2014/main" id="{01F95F31-5413-D6F7-538D-5263432A2C6B}"/>
              </a:ext>
            </a:extLst>
          </p:cNvPr>
          <p:cNvSpPr txBox="1">
            <a:spLocks/>
          </p:cNvSpPr>
          <p:nvPr/>
        </p:nvSpPr>
        <p:spPr>
          <a:xfrm>
            <a:off x="2" y="1"/>
            <a:ext cx="833485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defTabSz="914377">
              <a:buClr>
                <a:srgbClr val="000000"/>
              </a:buClr>
              <a:defRPr/>
            </a:pPr>
            <a:r>
              <a:rPr lang="en-US" altLang="zh-TW" b="0" dirty="0">
                <a:solidFill>
                  <a:srgbClr val="FFFFFF"/>
                </a:solidFill>
              </a:rPr>
              <a:t>Review - Belief Propagation Algorithm  </a:t>
            </a:r>
            <a:endParaRPr lang="zh-TW" altLang="en-US" b="0" dirty="0">
              <a:solidFill>
                <a:srgbClr val="FFFFFF"/>
              </a:solidFill>
            </a:endParaRPr>
          </a:p>
        </p:txBody>
      </p:sp>
      <p:grpSp>
        <p:nvGrpSpPr>
          <p:cNvPr id="19" name="群組 18">
            <a:extLst>
              <a:ext uri="{FF2B5EF4-FFF2-40B4-BE49-F238E27FC236}">
                <a16:creationId xmlns:a16="http://schemas.microsoft.com/office/drawing/2014/main" id="{6034CB39-B38F-8952-5D48-A7D235B93494}"/>
              </a:ext>
            </a:extLst>
          </p:cNvPr>
          <p:cNvGrpSpPr/>
          <p:nvPr/>
        </p:nvGrpSpPr>
        <p:grpSpPr>
          <a:xfrm>
            <a:off x="0" y="4902300"/>
            <a:ext cx="9144000" cy="241201"/>
            <a:chOff x="14866" y="4663715"/>
            <a:chExt cx="9129137" cy="241201"/>
          </a:xfrm>
        </p:grpSpPr>
        <p:sp>
          <p:nvSpPr>
            <p:cNvPr id="20" name="Google Shape;298;p39">
              <a:extLst>
                <a:ext uri="{FF2B5EF4-FFF2-40B4-BE49-F238E27FC236}">
                  <a16:creationId xmlns:a16="http://schemas.microsoft.com/office/drawing/2014/main" id="{2AD3D07A-3056-722C-7CE0-CBAB98B28278}"/>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October , 17</a:t>
              </a:r>
            </a:p>
          </p:txBody>
        </p:sp>
        <p:sp>
          <p:nvSpPr>
            <p:cNvPr id="21" name="Google Shape;297;p39 1">
              <a:extLst>
                <a:ext uri="{FF2B5EF4-FFF2-40B4-BE49-F238E27FC236}">
                  <a16:creationId xmlns:a16="http://schemas.microsoft.com/office/drawing/2014/main" id="{BFAF8583-157F-45F9-0001-A2E51D95119E}"/>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22" name="Google Shape;297;p39 2">
              <a:extLst>
                <a:ext uri="{FF2B5EF4-FFF2-40B4-BE49-F238E27FC236}">
                  <a16:creationId xmlns:a16="http://schemas.microsoft.com/office/drawing/2014/main" id="{E3F9B9A6-213C-0C2C-2B06-D42AA149C331}"/>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23" name="矩形 22">
            <a:extLst>
              <a:ext uri="{FF2B5EF4-FFF2-40B4-BE49-F238E27FC236}">
                <a16:creationId xmlns:a16="http://schemas.microsoft.com/office/drawing/2014/main" id="{6A78E9D9-EE93-4B16-FAAC-07E43BC017AC}"/>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6</a:t>
            </a:fld>
            <a:endParaRPr lang="zh-TW" altLang="en-US" sz="1200" b="1" dirty="0">
              <a:ln w="0"/>
              <a:solidFill>
                <a:srgbClr val="FFFFFF"/>
              </a:solidFill>
              <a:latin typeface="Montserrat" panose="00000500000000000000" pitchFamily="2" charset="0"/>
            </a:endParaRPr>
          </a:p>
        </p:txBody>
      </p:sp>
      <p:pic>
        <p:nvPicPr>
          <p:cNvPr id="44" name="圖片 43" descr="\documentclass{article}&#10;\usepackage{amsmath}&#10;\pagestyle{empty}&#10;\begin{document}&#10;&#10;\begin{enumerate}&#10;    \setcounter{enumi}{3}&#10;    \item \textbf{LLR total:} For $i = 0, 1, \dots, n-1$, compute&#10;    &#10;\end{enumerate}&#10;&#10;&#10;\end{document}" title="IguanaTex Picture Display">
            <a:extLst>
              <a:ext uri="{FF2B5EF4-FFF2-40B4-BE49-F238E27FC236}">
                <a16:creationId xmlns:a16="http://schemas.microsoft.com/office/drawing/2014/main" id="{D58DA62E-1F59-ABFC-BC1D-AF395A6E2F18}"/>
              </a:ext>
            </a:extLst>
          </p:cNvPr>
          <p:cNvPicPr>
            <a:picLocks noChangeAspect="1"/>
          </p:cNvPicPr>
          <p:nvPr>
            <p:custDataLst>
              <p:tags r:id="rId1"/>
            </p:custDataLst>
          </p:nvPr>
        </p:nvPicPr>
        <p:blipFill>
          <a:blip r:embed="rId21"/>
          <a:stretch>
            <a:fillRect/>
          </a:stretch>
        </p:blipFill>
        <p:spPr>
          <a:xfrm>
            <a:off x="175957" y="822151"/>
            <a:ext cx="4725947" cy="201600"/>
          </a:xfrm>
          <a:prstGeom prst="rect">
            <a:avLst/>
          </a:prstGeom>
        </p:spPr>
      </p:pic>
      <p:pic>
        <p:nvPicPr>
          <p:cNvPr id="106" name="圖片 105" descr="\documentclass{article}&#10;\usepackage{amsmath}&#10;\pagestyle{empty}&#10;\begin{document}&#10;&#10;Ex : &#10;&#10;&#10;\end{document}" title="IguanaTex Picture Display">
            <a:extLst>
              <a:ext uri="{FF2B5EF4-FFF2-40B4-BE49-F238E27FC236}">
                <a16:creationId xmlns:a16="http://schemas.microsoft.com/office/drawing/2014/main" id="{6E6B9D62-2C77-0954-47BF-BED651B76ED1}"/>
              </a:ext>
            </a:extLst>
          </p:cNvPr>
          <p:cNvPicPr>
            <a:picLocks noChangeAspect="1"/>
          </p:cNvPicPr>
          <p:nvPr>
            <p:custDataLst>
              <p:tags r:id="rId2"/>
            </p:custDataLst>
          </p:nvPr>
        </p:nvPicPr>
        <p:blipFill>
          <a:blip r:embed="rId22"/>
          <a:stretch>
            <a:fillRect/>
          </a:stretch>
        </p:blipFill>
        <p:spPr>
          <a:xfrm>
            <a:off x="175957" y="2379257"/>
            <a:ext cx="388115" cy="154971"/>
          </a:xfrm>
          <a:prstGeom prst="rect">
            <a:avLst/>
          </a:prstGeom>
        </p:spPr>
      </p:pic>
      <p:grpSp>
        <p:nvGrpSpPr>
          <p:cNvPr id="5" name="群組 4">
            <a:extLst>
              <a:ext uri="{FF2B5EF4-FFF2-40B4-BE49-F238E27FC236}">
                <a16:creationId xmlns:a16="http://schemas.microsoft.com/office/drawing/2014/main" id="{9DD0CBCA-C02A-4BA4-D34A-754BC69C9378}"/>
              </a:ext>
            </a:extLst>
          </p:cNvPr>
          <p:cNvGrpSpPr/>
          <p:nvPr/>
        </p:nvGrpSpPr>
        <p:grpSpPr>
          <a:xfrm>
            <a:off x="5301493" y="2401087"/>
            <a:ext cx="2426923" cy="1920267"/>
            <a:chOff x="5499174" y="2456741"/>
            <a:chExt cx="2426923" cy="1920266"/>
          </a:xfrm>
        </p:grpSpPr>
        <p:grpSp>
          <p:nvGrpSpPr>
            <p:cNvPr id="186" name="群組 185">
              <a:extLst>
                <a:ext uri="{FF2B5EF4-FFF2-40B4-BE49-F238E27FC236}">
                  <a16:creationId xmlns:a16="http://schemas.microsoft.com/office/drawing/2014/main" id="{5D2AB6D3-BA8D-78BC-06EF-EAC6852BF03C}"/>
                </a:ext>
              </a:extLst>
            </p:cNvPr>
            <p:cNvGrpSpPr/>
            <p:nvPr/>
          </p:nvGrpSpPr>
          <p:grpSpPr>
            <a:xfrm>
              <a:off x="5499174" y="2456741"/>
              <a:ext cx="2426923" cy="1920266"/>
              <a:chOff x="5499174" y="2456741"/>
              <a:chExt cx="2426923" cy="1920266"/>
            </a:xfrm>
          </p:grpSpPr>
          <p:pic>
            <p:nvPicPr>
              <p:cNvPr id="86" name="圖片 85" descr="一張含有 黑色, 黑暗 的圖片&#10;&#10;自動產生的描述">
                <a:extLst>
                  <a:ext uri="{FF2B5EF4-FFF2-40B4-BE49-F238E27FC236}">
                    <a16:creationId xmlns:a16="http://schemas.microsoft.com/office/drawing/2014/main" id="{1C62B051-49FC-5D92-6924-43E0BF9973A5}"/>
                  </a:ext>
                </a:extLst>
              </p:cNvPr>
              <p:cNvPicPr>
                <a:picLocks noChangeAspect="1"/>
              </p:cNvPicPr>
              <p:nvPr/>
            </p:nvPicPr>
            <p:blipFill>
              <a:blip r:embed="rId23"/>
              <a:stretch>
                <a:fillRect/>
              </a:stretch>
            </p:blipFill>
            <p:spPr>
              <a:xfrm>
                <a:off x="5499174" y="2635501"/>
                <a:ext cx="2426923" cy="1352068"/>
              </a:xfrm>
              <a:prstGeom prst="rect">
                <a:avLst/>
              </a:prstGeom>
            </p:spPr>
          </p:pic>
          <p:pic>
            <p:nvPicPr>
              <p:cNvPr id="89" name="圖片 88" descr="\documentclass{article}&#10;\usepackage{xcolor}&#10;\usepackage{amsmath}&#10;\pagestyle{empty}&#10;\begin{document}&#10;\textcolor{brown}{\textbf{Variable Node (VN)}}&#10;&#10;&#10;\end{document}" title="IguanaTex Picture Display">
                <a:extLst>
                  <a:ext uri="{FF2B5EF4-FFF2-40B4-BE49-F238E27FC236}">
                    <a16:creationId xmlns:a16="http://schemas.microsoft.com/office/drawing/2014/main" id="{3E498C31-B507-0A10-3B7D-4CD63CDC8ECD}"/>
                  </a:ext>
                </a:extLst>
              </p:cNvPr>
              <p:cNvPicPr>
                <a:picLocks noChangeAspect="1"/>
              </p:cNvPicPr>
              <p:nvPr>
                <p:custDataLst>
                  <p:tags r:id="rId13"/>
                </p:custDataLst>
              </p:nvPr>
            </p:nvPicPr>
            <p:blipFill>
              <a:blip r:embed="rId24"/>
              <a:stretch>
                <a:fillRect/>
              </a:stretch>
            </p:blipFill>
            <p:spPr>
              <a:xfrm>
                <a:off x="6155479" y="4239815"/>
                <a:ext cx="1348303" cy="137192"/>
              </a:xfrm>
              <a:prstGeom prst="rect">
                <a:avLst/>
              </a:prstGeom>
            </p:spPr>
          </p:pic>
          <p:pic>
            <p:nvPicPr>
              <p:cNvPr id="90" name="圖片 89" descr="\documentclass{article}&#10;\usepackage{xcolor}&#10;\usepackage{amsmath}&#10;\pagestyle{empty}&#10;\begin{document}&#10;\textcolor{teal}{\textbf{Check Node (CN)}}&#10; &#10;&#10;&#10;\end{document}" title="IguanaTex Picture Display">
                <a:extLst>
                  <a:ext uri="{FF2B5EF4-FFF2-40B4-BE49-F238E27FC236}">
                    <a16:creationId xmlns:a16="http://schemas.microsoft.com/office/drawing/2014/main" id="{6C36E882-0625-C2A3-8A4B-1DE93B20E8F7}"/>
                  </a:ext>
                </a:extLst>
              </p:cNvPr>
              <p:cNvPicPr>
                <a:picLocks noChangeAspect="1"/>
              </p:cNvPicPr>
              <p:nvPr>
                <p:custDataLst>
                  <p:tags r:id="rId14"/>
                </p:custDataLst>
              </p:nvPr>
            </p:nvPicPr>
            <p:blipFill>
              <a:blip r:embed="rId25"/>
              <a:stretch>
                <a:fillRect/>
              </a:stretch>
            </p:blipFill>
            <p:spPr>
              <a:xfrm>
                <a:off x="6155480" y="2456741"/>
                <a:ext cx="1188866" cy="136547"/>
              </a:xfrm>
              <a:prstGeom prst="rect">
                <a:avLst/>
              </a:prstGeom>
            </p:spPr>
          </p:pic>
          <p:pic>
            <p:nvPicPr>
              <p:cNvPr id="150" name="圖片 149" descr="\documentclass{article}&#10;\usepackage{amsmath}&#10;\pagestyle{empty}&#10;\begin{document}&#10;&#10;$L_{v_0}$&#10;&#10;&#10;\end{document}" title="IguanaTex Bitmap Display">
                <a:extLst>
                  <a:ext uri="{FF2B5EF4-FFF2-40B4-BE49-F238E27FC236}">
                    <a16:creationId xmlns:a16="http://schemas.microsoft.com/office/drawing/2014/main" id="{0C97B53A-6E7E-96A5-219F-E04DF8A887EF}"/>
                  </a:ext>
                </a:extLst>
              </p:cNvPr>
              <p:cNvPicPr>
                <a:picLocks noChangeAspect="1"/>
              </p:cNvPicPr>
              <p:nvPr>
                <p:custDataLst>
                  <p:tags r:id="rId15"/>
                </p:custDataLst>
              </p:nvPr>
            </p:nvPicPr>
            <p:blipFill>
              <a:blip r:embed="rId26"/>
              <a:stretch>
                <a:fillRect/>
              </a:stretch>
            </p:blipFill>
            <p:spPr>
              <a:xfrm>
                <a:off x="5550489" y="3975980"/>
                <a:ext cx="240669" cy="172644"/>
              </a:xfrm>
              <a:prstGeom prst="rect">
                <a:avLst/>
              </a:prstGeom>
            </p:spPr>
          </p:pic>
          <p:pic>
            <p:nvPicPr>
              <p:cNvPr id="170" name="圖片 169" descr="\documentclass{article}&#10;\usepackage{amsmath}&#10;\pagestyle{empty}&#10;\begin{document}&#10;&#10;$L_{v_{1}}$&#10;&#10;&#10;\end{document}" title="IguanaTex Bitmap Display">
                <a:extLst>
                  <a:ext uri="{FF2B5EF4-FFF2-40B4-BE49-F238E27FC236}">
                    <a16:creationId xmlns:a16="http://schemas.microsoft.com/office/drawing/2014/main" id="{E9336253-5037-07D1-161F-CF8F0FF2BDBD}"/>
                  </a:ext>
                </a:extLst>
              </p:cNvPr>
              <p:cNvPicPr>
                <a:picLocks noChangeAspect="1"/>
              </p:cNvPicPr>
              <p:nvPr>
                <p:custDataLst>
                  <p:tags r:id="rId16"/>
                </p:custDataLst>
              </p:nvPr>
            </p:nvPicPr>
            <p:blipFill>
              <a:blip r:embed="rId27"/>
              <a:stretch>
                <a:fillRect/>
              </a:stretch>
            </p:blipFill>
            <p:spPr>
              <a:xfrm>
                <a:off x="6093906" y="3976811"/>
                <a:ext cx="236352" cy="170430"/>
              </a:xfrm>
              <a:prstGeom prst="rect">
                <a:avLst/>
              </a:prstGeom>
            </p:spPr>
          </p:pic>
          <p:pic>
            <p:nvPicPr>
              <p:cNvPr id="175" name="圖片 174" descr="\documentclass{article}&#10;\usepackage{amsmath}&#10;\pagestyle{empty}&#10;\begin{document}&#10;&#10;$L_{v_{2}}$&#10;&#10;&#10;\end{document}" title="IguanaTex Bitmap Display">
                <a:extLst>
                  <a:ext uri="{FF2B5EF4-FFF2-40B4-BE49-F238E27FC236}">
                    <a16:creationId xmlns:a16="http://schemas.microsoft.com/office/drawing/2014/main" id="{BFB6EF1D-86C5-FC15-3C06-0CA6CF01D84F}"/>
                  </a:ext>
                </a:extLst>
              </p:cNvPr>
              <p:cNvPicPr>
                <a:picLocks noChangeAspect="1"/>
              </p:cNvPicPr>
              <p:nvPr>
                <p:custDataLst>
                  <p:tags r:id="rId17"/>
                </p:custDataLst>
              </p:nvPr>
            </p:nvPicPr>
            <p:blipFill>
              <a:blip r:embed="rId28"/>
              <a:stretch>
                <a:fillRect/>
              </a:stretch>
            </p:blipFill>
            <p:spPr>
              <a:xfrm>
                <a:off x="6656019" y="3984250"/>
                <a:ext cx="239590" cy="170430"/>
              </a:xfrm>
              <a:prstGeom prst="rect">
                <a:avLst/>
              </a:prstGeom>
            </p:spPr>
          </p:pic>
          <p:pic>
            <p:nvPicPr>
              <p:cNvPr id="180" name="圖片 179" descr="\documentclass{article}&#10;\usepackage{amsmath}&#10;\pagestyle{empty}&#10;\begin{document}&#10;&#10;$L_{v_{3}}$&#10;&#10;&#10;\end{document}" title="IguanaTex Bitmap Display">
                <a:extLst>
                  <a:ext uri="{FF2B5EF4-FFF2-40B4-BE49-F238E27FC236}">
                    <a16:creationId xmlns:a16="http://schemas.microsoft.com/office/drawing/2014/main" id="{0C44CE6D-3FE3-CE59-56D2-AE25E1A62259}"/>
                  </a:ext>
                </a:extLst>
              </p:cNvPr>
              <p:cNvPicPr>
                <a:picLocks noChangeAspect="1"/>
              </p:cNvPicPr>
              <p:nvPr>
                <p:custDataLst>
                  <p:tags r:id="rId18"/>
                </p:custDataLst>
              </p:nvPr>
            </p:nvPicPr>
            <p:blipFill>
              <a:blip r:embed="rId29"/>
              <a:stretch>
                <a:fillRect/>
              </a:stretch>
            </p:blipFill>
            <p:spPr>
              <a:xfrm>
                <a:off x="7195119" y="3985175"/>
                <a:ext cx="240669" cy="172644"/>
              </a:xfrm>
              <a:prstGeom prst="rect">
                <a:avLst/>
              </a:prstGeom>
            </p:spPr>
          </p:pic>
          <p:pic>
            <p:nvPicPr>
              <p:cNvPr id="185" name="圖片 184" descr="\documentclass{article}&#10;\usepackage{amsmath}&#10;\pagestyle{empty}&#10;\begin{document}&#10;&#10;$L_{v_{4}}$&#10;&#10;&#10;\end{document}" title="IguanaTex Bitmap Display">
                <a:extLst>
                  <a:ext uri="{FF2B5EF4-FFF2-40B4-BE49-F238E27FC236}">
                    <a16:creationId xmlns:a16="http://schemas.microsoft.com/office/drawing/2014/main" id="{75ED245A-DA48-9309-B98F-8D9F7806207C}"/>
                  </a:ext>
                </a:extLst>
              </p:cNvPr>
              <p:cNvPicPr>
                <a:picLocks noChangeAspect="1"/>
              </p:cNvPicPr>
              <p:nvPr>
                <p:custDataLst>
                  <p:tags r:id="rId19"/>
                </p:custDataLst>
              </p:nvPr>
            </p:nvPicPr>
            <p:blipFill>
              <a:blip r:embed="rId30"/>
              <a:stretch>
                <a:fillRect/>
              </a:stretch>
            </p:blipFill>
            <p:spPr>
              <a:xfrm>
                <a:off x="7683269" y="3993050"/>
                <a:ext cx="242828" cy="170430"/>
              </a:xfrm>
              <a:prstGeom prst="rect">
                <a:avLst/>
              </a:prstGeom>
            </p:spPr>
          </p:pic>
        </p:grpSp>
        <p:cxnSp>
          <p:nvCxnSpPr>
            <p:cNvPr id="109" name="直線單箭頭接點 108">
              <a:extLst>
                <a:ext uri="{FF2B5EF4-FFF2-40B4-BE49-F238E27FC236}">
                  <a16:creationId xmlns:a16="http://schemas.microsoft.com/office/drawing/2014/main" id="{2774C471-1019-ED2D-4B75-D9E45F71CB6F}"/>
                </a:ext>
              </a:extLst>
            </p:cNvPr>
            <p:cNvCxnSpPr>
              <a:cxnSpLocks/>
            </p:cNvCxnSpPr>
            <p:nvPr/>
          </p:nvCxnSpPr>
          <p:spPr>
            <a:xfrm flipH="1">
              <a:off x="5791158" y="2919504"/>
              <a:ext cx="1486774" cy="533400"/>
            </a:xfrm>
            <a:prstGeom prst="straightConnector1">
              <a:avLst/>
            </a:prstGeom>
            <a:ln w="19050">
              <a:solidFill>
                <a:srgbClr val="FF83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1">
              <a:extLst>
                <a:ext uri="{FF2B5EF4-FFF2-40B4-BE49-F238E27FC236}">
                  <a16:creationId xmlns:a16="http://schemas.microsoft.com/office/drawing/2014/main" id="{B0F7BB99-501D-59DD-7521-AB0E3C6974D9}"/>
                </a:ext>
              </a:extLst>
            </p:cNvPr>
            <p:cNvCxnSpPr>
              <a:cxnSpLocks/>
            </p:cNvCxnSpPr>
            <p:nvPr/>
          </p:nvCxnSpPr>
          <p:spPr>
            <a:xfrm flipV="1">
              <a:off x="5636814" y="3707305"/>
              <a:ext cx="0" cy="240898"/>
            </a:xfrm>
            <a:prstGeom prst="straightConnector1">
              <a:avLst/>
            </a:prstGeom>
            <a:ln w="28575">
              <a:solidFill>
                <a:srgbClr val="99FF33"/>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114">
              <a:extLst>
                <a:ext uri="{FF2B5EF4-FFF2-40B4-BE49-F238E27FC236}">
                  <a16:creationId xmlns:a16="http://schemas.microsoft.com/office/drawing/2014/main" id="{C9115B32-DFC1-1C4E-13DF-E964F509F714}"/>
                </a:ext>
              </a:extLst>
            </p:cNvPr>
            <p:cNvCxnSpPr>
              <a:cxnSpLocks/>
            </p:cNvCxnSpPr>
            <p:nvPr/>
          </p:nvCxnSpPr>
          <p:spPr>
            <a:xfrm flipH="1">
              <a:off x="5636814" y="2970666"/>
              <a:ext cx="364768" cy="399688"/>
            </a:xfrm>
            <a:prstGeom prst="straightConnector1">
              <a:avLst/>
            </a:prstGeom>
            <a:ln w="19050">
              <a:solidFill>
                <a:srgbClr val="FF8FFF"/>
              </a:solidFill>
              <a:tailEnd type="triangle"/>
            </a:ln>
          </p:spPr>
          <p:style>
            <a:lnRef idx="1">
              <a:schemeClr val="accent1"/>
            </a:lnRef>
            <a:fillRef idx="0">
              <a:schemeClr val="accent1"/>
            </a:fillRef>
            <a:effectRef idx="0">
              <a:schemeClr val="accent1"/>
            </a:effectRef>
            <a:fontRef idx="minor">
              <a:schemeClr val="tx1"/>
            </a:fontRef>
          </p:style>
        </p:cxnSp>
        <p:pic>
          <p:nvPicPr>
            <p:cNvPr id="119" name="圖片 118" descr="\documentclass{article}&#10;\usepackage{amsmath}&#10;\pagestyle{empty}&#10;\begin{document}&#10;&#10;$v_0$&#10;&#10;&#10;\end{document}" title="IguanaTex Bitmap Display">
              <a:extLst>
                <a:ext uri="{FF2B5EF4-FFF2-40B4-BE49-F238E27FC236}">
                  <a16:creationId xmlns:a16="http://schemas.microsoft.com/office/drawing/2014/main" id="{51012E92-2665-881A-E082-DC045397693F}"/>
                </a:ext>
              </a:extLst>
            </p:cNvPr>
            <p:cNvPicPr>
              <a:picLocks noChangeAspect="1"/>
            </p:cNvPicPr>
            <p:nvPr>
              <p:custDataLst>
                <p:tags r:id="rId5"/>
              </p:custDataLst>
            </p:nvPr>
          </p:nvPicPr>
          <p:blipFill>
            <a:blip r:embed="rId31"/>
            <a:stretch>
              <a:fillRect/>
            </a:stretch>
          </p:blipFill>
          <p:spPr>
            <a:xfrm>
              <a:off x="5550488" y="3548215"/>
              <a:ext cx="146776" cy="110669"/>
            </a:xfrm>
            <a:prstGeom prst="rect">
              <a:avLst/>
            </a:prstGeom>
          </p:spPr>
        </p:pic>
        <p:pic>
          <p:nvPicPr>
            <p:cNvPr id="126" name="圖片 125" descr="\documentclass{article}&#10;\usepackage{amsmath}&#10;\pagestyle{empty}&#10;\begin{document}&#10;&#10;$v_1$&#10;&#10;&#10;\end{document}" title="IguanaTex Bitmap Display">
              <a:extLst>
                <a:ext uri="{FF2B5EF4-FFF2-40B4-BE49-F238E27FC236}">
                  <a16:creationId xmlns:a16="http://schemas.microsoft.com/office/drawing/2014/main" id="{6243DCEA-0595-E38D-0865-24965F01E83C}"/>
                </a:ext>
              </a:extLst>
            </p:cNvPr>
            <p:cNvPicPr>
              <a:picLocks noChangeAspect="1"/>
            </p:cNvPicPr>
            <p:nvPr>
              <p:custDataLst>
                <p:tags r:id="rId6"/>
              </p:custDataLst>
            </p:nvPr>
          </p:nvPicPr>
          <p:blipFill>
            <a:blip r:embed="rId32"/>
            <a:stretch>
              <a:fillRect/>
            </a:stretch>
          </p:blipFill>
          <p:spPr>
            <a:xfrm>
              <a:off x="6123821" y="3548214"/>
              <a:ext cx="141380" cy="108456"/>
            </a:xfrm>
            <a:prstGeom prst="rect">
              <a:avLst/>
            </a:prstGeom>
          </p:spPr>
        </p:pic>
        <p:pic>
          <p:nvPicPr>
            <p:cNvPr id="129" name="圖片 128" descr="\documentclass{article}&#10;\usepackage{amsmath}&#10;\pagestyle{empty}&#10;\begin{document}&#10;&#10;$v_2$&#10;&#10;&#10;\end{document}" title="IguanaTex Bitmap Display">
              <a:extLst>
                <a:ext uri="{FF2B5EF4-FFF2-40B4-BE49-F238E27FC236}">
                  <a16:creationId xmlns:a16="http://schemas.microsoft.com/office/drawing/2014/main" id="{C21D3D63-AD90-9C85-65BD-EFC2E4FEA8D3}"/>
                </a:ext>
              </a:extLst>
            </p:cNvPr>
            <p:cNvPicPr>
              <a:picLocks noChangeAspect="1"/>
            </p:cNvPicPr>
            <p:nvPr>
              <p:custDataLst>
                <p:tags r:id="rId7"/>
              </p:custDataLst>
            </p:nvPr>
          </p:nvPicPr>
          <p:blipFill>
            <a:blip r:embed="rId33"/>
            <a:stretch>
              <a:fillRect/>
            </a:stretch>
          </p:blipFill>
          <p:spPr>
            <a:xfrm>
              <a:off x="6656019" y="3548214"/>
              <a:ext cx="145697" cy="108456"/>
            </a:xfrm>
            <a:prstGeom prst="rect">
              <a:avLst/>
            </a:prstGeom>
          </p:spPr>
        </p:pic>
        <p:pic>
          <p:nvPicPr>
            <p:cNvPr id="131" name="圖片 130" descr="\documentclass{article}&#10;\usepackage{amsmath}&#10;\pagestyle{empty}&#10;\begin{document}&#10;&#10;$v_3$&#10;&#10;&#10;\end{document}" title="IguanaTex Bitmap Display">
              <a:extLst>
                <a:ext uri="{FF2B5EF4-FFF2-40B4-BE49-F238E27FC236}">
                  <a16:creationId xmlns:a16="http://schemas.microsoft.com/office/drawing/2014/main" id="{61C9B233-625E-B6C5-F26D-DA4A8C769989}"/>
                </a:ext>
              </a:extLst>
            </p:cNvPr>
            <p:cNvPicPr>
              <a:picLocks noChangeAspect="1"/>
            </p:cNvPicPr>
            <p:nvPr>
              <p:custDataLst>
                <p:tags r:id="rId8"/>
              </p:custDataLst>
            </p:nvPr>
          </p:nvPicPr>
          <p:blipFill>
            <a:blip r:embed="rId34"/>
            <a:stretch>
              <a:fillRect/>
            </a:stretch>
          </p:blipFill>
          <p:spPr>
            <a:xfrm>
              <a:off x="7197570" y="3548214"/>
              <a:ext cx="146776" cy="110669"/>
            </a:xfrm>
            <a:prstGeom prst="rect">
              <a:avLst/>
            </a:prstGeom>
          </p:spPr>
        </p:pic>
        <p:pic>
          <p:nvPicPr>
            <p:cNvPr id="134" name="圖片 133" descr="\documentclass{article}&#10;\usepackage{amsmath}&#10;\pagestyle{empty}&#10;\begin{document}&#10;&#10;$v_4$&#10;&#10;&#10;\end{document}" title="IguanaTex Bitmap Display">
              <a:extLst>
                <a:ext uri="{FF2B5EF4-FFF2-40B4-BE49-F238E27FC236}">
                  <a16:creationId xmlns:a16="http://schemas.microsoft.com/office/drawing/2014/main" id="{BE5E0DC2-37CA-AC9D-F67C-6A42CB07260B}"/>
                </a:ext>
              </a:extLst>
            </p:cNvPr>
            <p:cNvPicPr>
              <a:picLocks noChangeAspect="1"/>
            </p:cNvPicPr>
            <p:nvPr>
              <p:custDataLst>
                <p:tags r:id="rId9"/>
              </p:custDataLst>
            </p:nvPr>
          </p:nvPicPr>
          <p:blipFill>
            <a:blip r:embed="rId35"/>
            <a:stretch>
              <a:fillRect/>
            </a:stretch>
          </p:blipFill>
          <p:spPr>
            <a:xfrm>
              <a:off x="7704046" y="3544205"/>
              <a:ext cx="148935" cy="108456"/>
            </a:xfrm>
            <a:prstGeom prst="rect">
              <a:avLst/>
            </a:prstGeom>
          </p:spPr>
        </p:pic>
        <p:pic>
          <p:nvPicPr>
            <p:cNvPr id="138" name="圖片 137" descr="\documentclass{article}&#10;\usepackage{amsmath}&#10;\pagestyle{empty}&#10;\begin{document}&#10;&#10;$c_0$&#10;&#10;&#10;\end{document}" title="IguanaTex Bitmap Display">
              <a:extLst>
                <a:ext uri="{FF2B5EF4-FFF2-40B4-BE49-F238E27FC236}">
                  <a16:creationId xmlns:a16="http://schemas.microsoft.com/office/drawing/2014/main" id="{9D56394D-7351-231A-F3D0-66DF45589B8A}"/>
                </a:ext>
              </a:extLst>
            </p:cNvPr>
            <p:cNvPicPr>
              <a:picLocks noChangeAspect="1"/>
            </p:cNvPicPr>
            <p:nvPr>
              <p:custDataLst>
                <p:tags r:id="rId10"/>
              </p:custDataLst>
            </p:nvPr>
          </p:nvPicPr>
          <p:blipFill>
            <a:blip r:embed="rId36"/>
            <a:stretch>
              <a:fillRect/>
            </a:stretch>
          </p:blipFill>
          <p:spPr>
            <a:xfrm>
              <a:off x="6130915" y="2714837"/>
              <a:ext cx="135984" cy="110669"/>
            </a:xfrm>
            <a:prstGeom prst="rect">
              <a:avLst/>
            </a:prstGeom>
          </p:spPr>
        </p:pic>
        <p:pic>
          <p:nvPicPr>
            <p:cNvPr id="141" name="圖片 140" descr="\documentclass{article}&#10;\usepackage{amsmath}&#10;\pagestyle{empty}&#10;\begin{document}&#10;&#10;$c_1$&#10;&#10;&#10;\end{document}" title="IguanaTex Bitmap Display">
              <a:extLst>
                <a:ext uri="{FF2B5EF4-FFF2-40B4-BE49-F238E27FC236}">
                  <a16:creationId xmlns:a16="http://schemas.microsoft.com/office/drawing/2014/main" id="{7CB0CAC2-D428-C6C7-F8C3-D98BCC8732FC}"/>
                </a:ext>
              </a:extLst>
            </p:cNvPr>
            <p:cNvPicPr>
              <a:picLocks noChangeAspect="1"/>
            </p:cNvPicPr>
            <p:nvPr>
              <p:custDataLst>
                <p:tags r:id="rId11"/>
              </p:custDataLst>
            </p:nvPr>
          </p:nvPicPr>
          <p:blipFill>
            <a:blip r:embed="rId37"/>
            <a:stretch>
              <a:fillRect/>
            </a:stretch>
          </p:blipFill>
          <p:spPr>
            <a:xfrm>
              <a:off x="6663573" y="2714837"/>
              <a:ext cx="130588" cy="108456"/>
            </a:xfrm>
            <a:prstGeom prst="rect">
              <a:avLst/>
            </a:prstGeom>
          </p:spPr>
        </p:pic>
        <p:pic>
          <p:nvPicPr>
            <p:cNvPr id="147" name="圖片 146" descr="\documentclass{article}&#10;\usepackage{amsmath}&#10;\pagestyle{empty}&#10;\begin{document}&#10;&#10;$c_2$&#10;&#10;&#10;\end{document}" title="IguanaTex Bitmap Display">
              <a:extLst>
                <a:ext uri="{FF2B5EF4-FFF2-40B4-BE49-F238E27FC236}">
                  <a16:creationId xmlns:a16="http://schemas.microsoft.com/office/drawing/2014/main" id="{5629DF0A-65C2-4EA7-B394-6E6CCCC92817}"/>
                </a:ext>
              </a:extLst>
            </p:cNvPr>
            <p:cNvPicPr>
              <a:picLocks noChangeAspect="1"/>
            </p:cNvPicPr>
            <p:nvPr>
              <p:custDataLst>
                <p:tags r:id="rId12"/>
              </p:custDataLst>
            </p:nvPr>
          </p:nvPicPr>
          <p:blipFill>
            <a:blip r:embed="rId38"/>
            <a:stretch>
              <a:fillRect/>
            </a:stretch>
          </p:blipFill>
          <p:spPr>
            <a:xfrm>
              <a:off x="7208363" y="2714837"/>
              <a:ext cx="134905" cy="108456"/>
            </a:xfrm>
            <a:prstGeom prst="rect">
              <a:avLst/>
            </a:prstGeom>
          </p:spPr>
        </p:pic>
      </p:grpSp>
      <p:pic>
        <p:nvPicPr>
          <p:cNvPr id="36" name="圖片 35" descr="\documentclass{article}&#10;\usepackage{amsmath}&#10;\usepackage{xcolor}&#10;\pagestyle{empty}&#10;&#10;\begin{document}&#10;&#10;\[&#10;\textcolor{blue}{L_{v_0}^{\text{total}}} = &#10;\textcolor{green}{L_{v_0}} +&#10;\textcolor{magenta}{L_{c_0 \to v_0}} +&#10;\textcolor{orange}{L_{c_2 \to v_0}}&#10;\]&#10;&#10;\end{document}" title="IguanaTex Picture Display">
            <a:extLst>
              <a:ext uri="{FF2B5EF4-FFF2-40B4-BE49-F238E27FC236}">
                <a16:creationId xmlns:a16="http://schemas.microsoft.com/office/drawing/2014/main" id="{8F9C930D-1140-020C-F0CA-AA9104E243B5}"/>
              </a:ext>
            </a:extLst>
          </p:cNvPr>
          <p:cNvPicPr>
            <a:picLocks noChangeAspect="1"/>
          </p:cNvPicPr>
          <p:nvPr>
            <p:custDataLst>
              <p:tags r:id="rId3"/>
            </p:custDataLst>
          </p:nvPr>
        </p:nvPicPr>
        <p:blipFill>
          <a:blip r:embed="rId39"/>
          <a:stretch>
            <a:fillRect/>
          </a:stretch>
        </p:blipFill>
        <p:spPr>
          <a:xfrm>
            <a:off x="639885" y="2863850"/>
            <a:ext cx="3102171" cy="288000"/>
          </a:xfrm>
          <a:prstGeom prst="rect">
            <a:avLst/>
          </a:prstGeom>
        </p:spPr>
      </p:pic>
      <p:pic>
        <p:nvPicPr>
          <p:cNvPr id="27" name="圖片 26" descr="\documentclass{article}&#10;\usepackage{amsmath}&#10;\pagestyle{empty}&#10;\begin{document}&#10;&#10;&#10;\begin{equation}&#10; L_{v_i}^{\text{total}} = L_{v_i} + \sum_{c' \in N(v_i)} L_{c' \to v_i}&#10;\tag{4}&#10;\end{equation}&#10;&#10;\end{document}" title="IguanaTex Picture Display">
            <a:extLst>
              <a:ext uri="{FF2B5EF4-FFF2-40B4-BE49-F238E27FC236}">
                <a16:creationId xmlns:a16="http://schemas.microsoft.com/office/drawing/2014/main" id="{FCEF51B8-57E4-424E-33A0-2D4BE96CBEB8}"/>
              </a:ext>
            </a:extLst>
          </p:cNvPr>
          <p:cNvPicPr>
            <a:picLocks noChangeAspect="1"/>
          </p:cNvPicPr>
          <p:nvPr>
            <p:custDataLst>
              <p:tags r:id="rId4"/>
            </p:custDataLst>
          </p:nvPr>
        </p:nvPicPr>
        <p:blipFill>
          <a:blip r:embed="rId40"/>
          <a:stretch>
            <a:fillRect/>
          </a:stretch>
        </p:blipFill>
        <p:spPr>
          <a:xfrm>
            <a:off x="1903002" y="1275945"/>
            <a:ext cx="5334855" cy="538971"/>
          </a:xfrm>
          <a:prstGeom prst="rect">
            <a:avLst/>
          </a:prstGeom>
        </p:spPr>
      </p:pic>
    </p:spTree>
    <p:extLst>
      <p:ext uri="{BB962C8B-B14F-4D97-AF65-F5344CB8AC3E}">
        <p14:creationId xmlns:p14="http://schemas.microsoft.com/office/powerpoint/2010/main" val="750476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AE8504-A3C3-0383-DE2F-681DBD112ED3}"/>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D50D0374-2BB2-5D6F-F0E1-424BDA98927F}"/>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7">
              <a:defRPr/>
            </a:pPr>
            <a:endParaRPr lang="zh-TW" altLang="en-US">
              <a:solidFill>
                <a:srgbClr val="FFFFFF"/>
              </a:solidFill>
              <a:latin typeface="Arial"/>
              <a:ea typeface="新細明體" panose="02020500000000000000" pitchFamily="18" charset="-120"/>
            </a:endParaRPr>
          </a:p>
        </p:txBody>
      </p:sp>
      <p:sp>
        <p:nvSpPr>
          <p:cNvPr id="6" name="標題 1">
            <a:extLst>
              <a:ext uri="{FF2B5EF4-FFF2-40B4-BE49-F238E27FC236}">
                <a16:creationId xmlns:a16="http://schemas.microsoft.com/office/drawing/2014/main" id="{A6CE1B20-9071-64D8-7938-70FFE8C4871F}"/>
              </a:ext>
            </a:extLst>
          </p:cNvPr>
          <p:cNvSpPr txBox="1">
            <a:spLocks/>
          </p:cNvSpPr>
          <p:nvPr/>
        </p:nvSpPr>
        <p:spPr>
          <a:xfrm>
            <a:off x="2" y="1"/>
            <a:ext cx="833485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defTabSz="914377">
              <a:buClr>
                <a:srgbClr val="000000"/>
              </a:buClr>
              <a:defRPr/>
            </a:pPr>
            <a:r>
              <a:rPr lang="en-US" altLang="zh-TW" b="0" dirty="0">
                <a:solidFill>
                  <a:srgbClr val="FFFFFF"/>
                </a:solidFill>
              </a:rPr>
              <a:t>Review - Belief Propagation Algorithm  </a:t>
            </a:r>
            <a:endParaRPr lang="zh-TW" altLang="en-US" b="0" dirty="0">
              <a:solidFill>
                <a:srgbClr val="FFFFFF"/>
              </a:solidFill>
            </a:endParaRPr>
          </a:p>
        </p:txBody>
      </p:sp>
      <p:grpSp>
        <p:nvGrpSpPr>
          <p:cNvPr id="19" name="群組 18">
            <a:extLst>
              <a:ext uri="{FF2B5EF4-FFF2-40B4-BE49-F238E27FC236}">
                <a16:creationId xmlns:a16="http://schemas.microsoft.com/office/drawing/2014/main" id="{DD92B3FD-591A-A106-2322-D6F07BFA3418}"/>
              </a:ext>
            </a:extLst>
          </p:cNvPr>
          <p:cNvGrpSpPr/>
          <p:nvPr/>
        </p:nvGrpSpPr>
        <p:grpSpPr>
          <a:xfrm>
            <a:off x="0" y="4902300"/>
            <a:ext cx="9144000" cy="241201"/>
            <a:chOff x="14866" y="4663715"/>
            <a:chExt cx="9129137" cy="241201"/>
          </a:xfrm>
        </p:grpSpPr>
        <p:sp>
          <p:nvSpPr>
            <p:cNvPr id="20" name="Google Shape;298;p39">
              <a:extLst>
                <a:ext uri="{FF2B5EF4-FFF2-40B4-BE49-F238E27FC236}">
                  <a16:creationId xmlns:a16="http://schemas.microsoft.com/office/drawing/2014/main" id="{7D266282-69CB-2812-4961-1265F1801554}"/>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October , 17</a:t>
              </a:r>
            </a:p>
          </p:txBody>
        </p:sp>
        <p:sp>
          <p:nvSpPr>
            <p:cNvPr id="21" name="Google Shape;297;p39 1">
              <a:extLst>
                <a:ext uri="{FF2B5EF4-FFF2-40B4-BE49-F238E27FC236}">
                  <a16:creationId xmlns:a16="http://schemas.microsoft.com/office/drawing/2014/main" id="{E70A75C5-106B-1297-A89F-66B61972183C}"/>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22" name="Google Shape;297;p39 2">
              <a:extLst>
                <a:ext uri="{FF2B5EF4-FFF2-40B4-BE49-F238E27FC236}">
                  <a16:creationId xmlns:a16="http://schemas.microsoft.com/office/drawing/2014/main" id="{C9DBDF13-0511-77BB-88A4-6D9CEEDBC372}"/>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23" name="矩形 22">
            <a:extLst>
              <a:ext uri="{FF2B5EF4-FFF2-40B4-BE49-F238E27FC236}">
                <a16:creationId xmlns:a16="http://schemas.microsoft.com/office/drawing/2014/main" id="{D2F2CBD2-74FF-4388-ED25-AC31800A69A6}"/>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7</a:t>
            </a:fld>
            <a:endParaRPr lang="zh-TW" altLang="en-US" sz="1200" b="1" dirty="0">
              <a:ln w="0"/>
              <a:solidFill>
                <a:srgbClr val="FFFFFF"/>
              </a:solidFill>
              <a:latin typeface="Montserrat" panose="00000500000000000000" pitchFamily="2" charset="0"/>
            </a:endParaRPr>
          </a:p>
        </p:txBody>
      </p:sp>
      <p:pic>
        <p:nvPicPr>
          <p:cNvPr id="31" name="圖片 30" descr="\documentclass{article}&#10;\usepackage{amsmath}&#10;\pagestyle{empty}&#10;\usepackage{bm}  % 使用粗體數學符號&#10;\begin{document}&#10;&#10;\begin{enumerate}&#10;    \setcounter{enumi}{4}&#10;    \item \textbf{Stopping criteria:} For $i = 0, 1, \dots, n-1$, set&#10;    \[&#10;    \hat{r}_i = &#10;    \begin{cases}&#10;        1 &amp; \text{if } L_{v_i}^{\text{total}} &lt; 0, \\&#10;        0 &amp; \text{else},&#10;    \end{cases}&#10;    \]&#10;    to obtain $\hat{\bm{r}}$. If $\hat{\bm{r}} \bm{H}^T = \bm{\vec{0}}$ or the number of iterations equals the maximum limit, stop; else, go to Step \textbf{CN update}.&#10;\end{enumerate}&#10;&#10;&#10;\end{document}" title="IguanaTex Picture Display">
            <a:extLst>
              <a:ext uri="{FF2B5EF4-FFF2-40B4-BE49-F238E27FC236}">
                <a16:creationId xmlns:a16="http://schemas.microsoft.com/office/drawing/2014/main" id="{AB8F13D8-FB02-6612-E061-34304302C04D}"/>
              </a:ext>
            </a:extLst>
          </p:cNvPr>
          <p:cNvPicPr>
            <a:picLocks noChangeAspect="1"/>
          </p:cNvPicPr>
          <p:nvPr>
            <p:custDataLst>
              <p:tags r:id="rId1"/>
            </p:custDataLst>
          </p:nvPr>
        </p:nvPicPr>
        <p:blipFill>
          <a:blip r:embed="rId3"/>
          <a:stretch>
            <a:fillRect/>
          </a:stretch>
        </p:blipFill>
        <p:spPr>
          <a:xfrm>
            <a:off x="188987" y="784967"/>
            <a:ext cx="7560695" cy="1917257"/>
          </a:xfrm>
          <a:prstGeom prst="rect">
            <a:avLst/>
          </a:prstGeom>
        </p:spPr>
      </p:pic>
    </p:spTree>
    <p:extLst>
      <p:ext uri="{BB962C8B-B14F-4D97-AF65-F5344CB8AC3E}">
        <p14:creationId xmlns:p14="http://schemas.microsoft.com/office/powerpoint/2010/main" val="3511766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3E937-64E6-5D64-B1F2-8E046E9D095B}"/>
            </a:ext>
          </a:extLst>
        </p:cNvPr>
        <p:cNvGrpSpPr/>
        <p:nvPr/>
      </p:nvGrpSpPr>
      <p:grpSpPr>
        <a:xfrm>
          <a:off x="0" y="0"/>
          <a:ext cx="0" cy="0"/>
          <a:chOff x="0" y="0"/>
          <a:chExt cx="0" cy="0"/>
        </a:xfrm>
      </p:grpSpPr>
      <p:sp>
        <p:nvSpPr>
          <p:cNvPr id="10" name="矩形 9">
            <a:extLst>
              <a:ext uri="{FF2B5EF4-FFF2-40B4-BE49-F238E27FC236}">
                <a16:creationId xmlns:a16="http://schemas.microsoft.com/office/drawing/2014/main" id="{B6187B3F-BC79-0039-27F2-54AFD849AEE5}"/>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標題 1">
            <a:extLst>
              <a:ext uri="{FF2B5EF4-FFF2-40B4-BE49-F238E27FC236}">
                <a16:creationId xmlns:a16="http://schemas.microsoft.com/office/drawing/2014/main" id="{741428D0-0A26-CE14-A343-6287C46D866A}"/>
              </a:ext>
            </a:extLst>
          </p:cNvPr>
          <p:cNvSpPr txBox="1">
            <a:spLocks/>
          </p:cNvSpPr>
          <p:nvPr/>
        </p:nvSpPr>
        <p:spPr>
          <a:xfrm>
            <a:off x="0" y="1"/>
            <a:ext cx="195303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en-US" altLang="zh-TW" dirty="0">
                <a:solidFill>
                  <a:schemeClr val="bg1"/>
                </a:solidFill>
              </a:rPr>
              <a:t>Outline</a:t>
            </a:r>
            <a:endParaRPr lang="zh-TW" altLang="en-US" dirty="0">
              <a:solidFill>
                <a:schemeClr val="bg1"/>
              </a:solidFill>
            </a:endParaRPr>
          </a:p>
        </p:txBody>
      </p:sp>
      <p:grpSp>
        <p:nvGrpSpPr>
          <p:cNvPr id="2" name="群組 1">
            <a:extLst>
              <a:ext uri="{FF2B5EF4-FFF2-40B4-BE49-F238E27FC236}">
                <a16:creationId xmlns:a16="http://schemas.microsoft.com/office/drawing/2014/main" id="{480D0BE7-5E20-119C-BA74-659083523941}"/>
              </a:ext>
            </a:extLst>
          </p:cNvPr>
          <p:cNvGrpSpPr/>
          <p:nvPr/>
        </p:nvGrpSpPr>
        <p:grpSpPr>
          <a:xfrm>
            <a:off x="0" y="4902300"/>
            <a:ext cx="9144000" cy="241201"/>
            <a:chOff x="14866" y="4663715"/>
            <a:chExt cx="9129137" cy="241201"/>
          </a:xfrm>
        </p:grpSpPr>
        <p:sp>
          <p:nvSpPr>
            <p:cNvPr id="3" name="Google Shape;298;p39">
              <a:extLst>
                <a:ext uri="{FF2B5EF4-FFF2-40B4-BE49-F238E27FC236}">
                  <a16:creationId xmlns:a16="http://schemas.microsoft.com/office/drawing/2014/main" id="{EE480F48-9E6E-2209-8D8C-DEFDD6E8F9F6}"/>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October , 17</a:t>
              </a:r>
            </a:p>
          </p:txBody>
        </p:sp>
        <p:sp>
          <p:nvSpPr>
            <p:cNvPr id="5" name="Google Shape;297;p39 1">
              <a:extLst>
                <a:ext uri="{FF2B5EF4-FFF2-40B4-BE49-F238E27FC236}">
                  <a16:creationId xmlns:a16="http://schemas.microsoft.com/office/drawing/2014/main" id="{A3ABEF11-A50A-DDCA-FFD2-110A175AED67}"/>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7" name="Google Shape;297;p39 2">
              <a:extLst>
                <a:ext uri="{FF2B5EF4-FFF2-40B4-BE49-F238E27FC236}">
                  <a16:creationId xmlns:a16="http://schemas.microsoft.com/office/drawing/2014/main" id="{4B31411A-D739-0533-DE2C-D539A77B114D}"/>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8" name="矩形 7">
            <a:extLst>
              <a:ext uri="{FF2B5EF4-FFF2-40B4-BE49-F238E27FC236}">
                <a16:creationId xmlns:a16="http://schemas.microsoft.com/office/drawing/2014/main" id="{7889D33A-A6ED-5A2D-C248-50A70270EF2C}"/>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8</a:t>
            </a:fld>
            <a:endParaRPr lang="zh-TW" altLang="en-US" sz="1200" b="1" dirty="0">
              <a:ln w="0"/>
              <a:solidFill>
                <a:srgbClr val="FFFFFF"/>
              </a:solidFill>
              <a:latin typeface="Montserrat" panose="00000500000000000000" pitchFamily="2" charset="0"/>
            </a:endParaRPr>
          </a:p>
        </p:txBody>
      </p:sp>
      <p:pic>
        <p:nvPicPr>
          <p:cNvPr id="23" name="圖片 22" descr="\documentclass{article}&#10;\usepackage{amsmath}&#10;\usepackage[dvipsnames]{xcolor}&#10;\pagestyle{empty}&#10;&#10;\begin{document}&#10;&#10;\begin{itemize}&#10;  \item[\textcolor{lightgray}{\fontsize{10}{12}\selectfont $\bullet$}] \textcolor{lightgray}{Review}&#10;  \item[\textcolor{MidnightBlue}{\fontsize{10}{12}\selectfont $\bullet$}] \textcolor{MidnightBlue}{\textbf{Introduction}}&#10;  \item[\textcolor{lightgray}{\fontsize{10}{12}\selectfont $\bullet$}] \textcolor{lightgray}{NNBP decoding of BCH}&#10;  \item[\textcolor{lightgray}{\fontsize{10}{12}\selectfont $\bullet$}] \textcolor{lightgray}{NNBP decoding of LDPC}&#10;  \item[\textcolor{lightgray}{\fontsize{10}{12}\selectfont $\bullet$}] \textcolor{lightgray}{NNBP Decoding of Hard Decision}&#10;  \item[\textcolor{lightgray}{\fontsize{10}{12}\selectfont $\bullet$}] \textcolor{lightgray}{NNBP decoding of LDPC without SNR}&#10;  \item[\textcolor{lightgray}{\fontsize{10}{12}\selectfont $\bullet$}] \textcolor{lightgray}{Future Research Directions}&#10;  \item[\textcolor{lightgray}{\fontsize{10}{12}\selectfont $\bullet$}] \textcolor{lightgray}{Reference}&#10;  &#10;\end{itemize}&#10;&#10;\end{document}&#10;" title="IguanaTex Picture Display">
            <a:extLst>
              <a:ext uri="{FF2B5EF4-FFF2-40B4-BE49-F238E27FC236}">
                <a16:creationId xmlns:a16="http://schemas.microsoft.com/office/drawing/2014/main" id="{FE6C0B27-A6A7-B09F-E995-F448CE5354AF}"/>
              </a:ext>
            </a:extLst>
          </p:cNvPr>
          <p:cNvPicPr>
            <a:picLocks noChangeAspect="1"/>
          </p:cNvPicPr>
          <p:nvPr>
            <p:custDataLst>
              <p:tags r:id="rId1"/>
            </p:custDataLst>
          </p:nvPr>
        </p:nvPicPr>
        <p:blipFill>
          <a:blip r:embed="rId3"/>
          <a:stretch>
            <a:fillRect/>
          </a:stretch>
        </p:blipFill>
        <p:spPr>
          <a:xfrm>
            <a:off x="245691" y="942039"/>
            <a:ext cx="4650673" cy="3719625"/>
          </a:xfrm>
          <a:prstGeom prst="rect">
            <a:avLst/>
          </a:prstGeom>
        </p:spPr>
      </p:pic>
    </p:spTree>
    <p:extLst>
      <p:ext uri="{BB962C8B-B14F-4D97-AF65-F5344CB8AC3E}">
        <p14:creationId xmlns:p14="http://schemas.microsoft.com/office/powerpoint/2010/main" val="1676568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B1EA7784-3152-97D5-A237-5DAFEBD7944E}"/>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標題 1">
            <a:extLst>
              <a:ext uri="{FF2B5EF4-FFF2-40B4-BE49-F238E27FC236}">
                <a16:creationId xmlns:a16="http://schemas.microsoft.com/office/drawing/2014/main" id="{0210D6D0-CD91-B189-9098-4FEE55069AC3}"/>
              </a:ext>
            </a:extLst>
          </p:cNvPr>
          <p:cNvSpPr txBox="1">
            <a:spLocks/>
          </p:cNvSpPr>
          <p:nvPr/>
        </p:nvSpPr>
        <p:spPr>
          <a:xfrm>
            <a:off x="2" y="1"/>
            <a:ext cx="3697071"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en-US" altLang="zh-TW" b="0" dirty="0">
                <a:solidFill>
                  <a:schemeClr val="bg1"/>
                </a:solidFill>
              </a:rPr>
              <a:t>Introduction</a:t>
            </a:r>
            <a:endParaRPr lang="zh-TW" altLang="en-US" b="0" dirty="0">
              <a:solidFill>
                <a:schemeClr val="bg1"/>
              </a:solidFill>
            </a:endParaRPr>
          </a:p>
        </p:txBody>
      </p:sp>
      <p:pic>
        <p:nvPicPr>
          <p:cNvPr id="6" name="圖片 5" descr="\documentclass{article}&#10;\usepackage{amsmath}&#10;&#10;\usepackage[dvipsnames]{xcolor}&#10;\pagestyle{empty}&#10;\begin{document}&#10;\begin{itemize}&#10;  \item[\color{CadetBlue}{\fontsize{8}{10}\selectfont $\bullet$}] Bose, Chaudhuri, and Hocquenghem (BCH) codes, while well-established for error correction, lack efficient and practical soft-decision decoding algorithms. Traditional soft decoding methods such as maximum likelihood decoding are not only computationally expensive but also result in suboptimal performance in real-world applications.&#10;&#10;  \item[\color{CadetBlue}{\fontsize{8}{10}\selectfont $\bullet$}] Due to the absence of a robust soft decoding technique, neural network belief propagation (NNBP) has emerged as a promising alternative.&#10;&#10;  \item[\color{CadetBlue}{\fontsize{8}{10}\selectfont $\bullet$}] Learns to compensate for short cycles in the Tanner graph by&#10;properly weighting messages.&#10;\end{itemize}&#10;\end{document}&#10;&#10;&#10;&#10;&#10;&#10;&#10;&#10;&#10;" title="IguanaTex Picture Display">
            <a:extLst>
              <a:ext uri="{FF2B5EF4-FFF2-40B4-BE49-F238E27FC236}">
                <a16:creationId xmlns:a16="http://schemas.microsoft.com/office/drawing/2014/main" id="{A9D6ED5D-0289-55DF-7B63-CB51FFBF9800}"/>
              </a:ext>
            </a:extLst>
          </p:cNvPr>
          <p:cNvPicPr>
            <a:picLocks noChangeAspect="1"/>
          </p:cNvPicPr>
          <p:nvPr>
            <p:custDataLst>
              <p:tags r:id="rId1"/>
            </p:custDataLst>
          </p:nvPr>
        </p:nvPicPr>
        <p:blipFill>
          <a:blip r:embed="rId4"/>
          <a:stretch>
            <a:fillRect/>
          </a:stretch>
        </p:blipFill>
        <p:spPr>
          <a:xfrm>
            <a:off x="314603" y="1024636"/>
            <a:ext cx="8472374" cy="3133658"/>
          </a:xfrm>
          <a:prstGeom prst="rect">
            <a:avLst/>
          </a:prstGeom>
        </p:spPr>
      </p:pic>
      <p:grpSp>
        <p:nvGrpSpPr>
          <p:cNvPr id="12" name="群組 11">
            <a:extLst>
              <a:ext uri="{FF2B5EF4-FFF2-40B4-BE49-F238E27FC236}">
                <a16:creationId xmlns:a16="http://schemas.microsoft.com/office/drawing/2014/main" id="{6085C8B5-91DA-B09E-8B5D-3AA3E41F450E}"/>
              </a:ext>
            </a:extLst>
          </p:cNvPr>
          <p:cNvGrpSpPr/>
          <p:nvPr/>
        </p:nvGrpSpPr>
        <p:grpSpPr>
          <a:xfrm>
            <a:off x="0" y="4902300"/>
            <a:ext cx="9144000" cy="241201"/>
            <a:chOff x="14866" y="4663715"/>
            <a:chExt cx="9129137" cy="241201"/>
          </a:xfrm>
        </p:grpSpPr>
        <p:sp>
          <p:nvSpPr>
            <p:cNvPr id="13" name="Google Shape;298;p39">
              <a:extLst>
                <a:ext uri="{FF2B5EF4-FFF2-40B4-BE49-F238E27FC236}">
                  <a16:creationId xmlns:a16="http://schemas.microsoft.com/office/drawing/2014/main" id="{807233D8-3418-4A75-F3B0-C0BF7364ECA7}"/>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a:r>
                <a:rPr lang="en-US" sz="1200" b="1" dirty="0">
                  <a:solidFill>
                    <a:schemeClr val="bg1"/>
                  </a:solidFill>
                  <a:latin typeface="Montserrat" panose="00000500000000000000" pitchFamily="2" charset="0"/>
                </a:rPr>
                <a:t>October , 17</a:t>
              </a:r>
            </a:p>
          </p:txBody>
        </p:sp>
        <p:sp>
          <p:nvSpPr>
            <p:cNvPr id="14" name="Google Shape;297;p39 1">
              <a:extLst>
                <a:ext uri="{FF2B5EF4-FFF2-40B4-BE49-F238E27FC236}">
                  <a16:creationId xmlns:a16="http://schemas.microsoft.com/office/drawing/2014/main" id="{67E6EFE2-5460-4988-1A45-A2735F756A34}"/>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a:r>
                <a:rPr lang="en-US" sz="1200" b="1" dirty="0">
                  <a:solidFill>
                    <a:schemeClr val="bg1"/>
                  </a:solidFill>
                  <a:latin typeface="Montserrat" panose="00000500000000000000" pitchFamily="2" charset="0"/>
                </a:rPr>
                <a:t>TNT_LAB , NYCU</a:t>
              </a:r>
              <a:endParaRPr sz="1200" b="1" dirty="0">
                <a:solidFill>
                  <a:schemeClr val="bg1"/>
                </a:solidFill>
                <a:latin typeface="Montserrat" panose="00000500000000000000" pitchFamily="2" charset="0"/>
              </a:endParaRPr>
            </a:p>
          </p:txBody>
        </p:sp>
        <p:sp>
          <p:nvSpPr>
            <p:cNvPr id="15" name="Google Shape;297;p39 2">
              <a:extLst>
                <a:ext uri="{FF2B5EF4-FFF2-40B4-BE49-F238E27FC236}">
                  <a16:creationId xmlns:a16="http://schemas.microsoft.com/office/drawing/2014/main" id="{10229D7D-B104-B7CF-F77C-060CCF255B2A}"/>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a:r>
                <a:rPr lang="en-US" sz="1200" b="1" dirty="0">
                  <a:solidFill>
                    <a:schemeClr val="bg1"/>
                  </a:solidFill>
                  <a:latin typeface="Montserrat" panose="00000500000000000000" pitchFamily="2" charset="0"/>
                </a:rPr>
                <a:t>GiGi,</a:t>
              </a:r>
              <a:r>
                <a:rPr lang="zh-TW" altLang="en-US" sz="1200" b="1" dirty="0">
                  <a:solidFill>
                    <a:schemeClr val="bg1"/>
                  </a:solidFill>
                  <a:latin typeface="Montserrat" panose="00000500000000000000" pitchFamily="2" charset="0"/>
                </a:rPr>
                <a:t> </a:t>
              </a:r>
              <a:r>
                <a:rPr lang="en-US" sz="1200" b="1" dirty="0">
                  <a:solidFill>
                    <a:schemeClr val="bg1"/>
                  </a:solidFill>
                  <a:latin typeface="Montserrat" panose="00000500000000000000" pitchFamily="2" charset="0"/>
                </a:rPr>
                <a:t>Chou</a:t>
              </a:r>
              <a:endParaRPr sz="1200" b="1" dirty="0">
                <a:solidFill>
                  <a:schemeClr val="bg1"/>
                </a:solidFill>
                <a:latin typeface="Montserrat" panose="00000500000000000000" pitchFamily="2" charset="0"/>
              </a:endParaRPr>
            </a:p>
          </p:txBody>
        </p:sp>
      </p:grpSp>
      <p:sp>
        <p:nvSpPr>
          <p:cNvPr id="16" name="矩形 15">
            <a:extLst>
              <a:ext uri="{FF2B5EF4-FFF2-40B4-BE49-F238E27FC236}">
                <a16:creationId xmlns:a16="http://schemas.microsoft.com/office/drawing/2014/main" id="{702B7997-9A80-CA39-140C-A9A4502D1F1B}"/>
              </a:ext>
            </a:extLst>
          </p:cNvPr>
          <p:cNvSpPr/>
          <p:nvPr/>
        </p:nvSpPr>
        <p:spPr>
          <a:xfrm>
            <a:off x="8832918" y="4901029"/>
            <a:ext cx="307943" cy="276999"/>
          </a:xfrm>
          <a:prstGeom prst="rect">
            <a:avLst/>
          </a:prstGeom>
          <a:noFill/>
        </p:spPr>
        <p:txBody>
          <a:bodyPr wrap="square" lIns="91440" tIns="45720" rIns="91440" bIns="45720">
            <a:spAutoFit/>
          </a:bodyPr>
          <a:lstStyle/>
          <a:p>
            <a:pPr algn="ctr"/>
            <a:fld id="{12DD9558-D1B7-46F2-B8B6-F27BD7582501}" type="slidenum">
              <a:rPr lang="en-US" altLang="zh-TW" sz="1200" b="1">
                <a:ln w="0"/>
                <a:solidFill>
                  <a:schemeClr val="bg1"/>
                </a:solidFill>
                <a:latin typeface="Montserrat" panose="00000500000000000000" pitchFamily="2" charset="0"/>
              </a:rPr>
              <a:t>9</a:t>
            </a:fld>
            <a:endParaRPr lang="zh-TW" altLang="en-US" sz="1200" b="1" dirty="0">
              <a:ln w="0"/>
              <a:solidFill>
                <a:schemeClr val="bg1"/>
              </a:solidFill>
              <a:latin typeface="Montserrat" panose="00000500000000000000" pitchFamily="2" charset="0"/>
            </a:endParaRPr>
          </a:p>
        </p:txBody>
      </p:sp>
    </p:spTree>
    <p:extLst>
      <p:ext uri="{BB962C8B-B14F-4D97-AF65-F5344CB8AC3E}">
        <p14:creationId xmlns:p14="http://schemas.microsoft.com/office/powerpoint/2010/main" val="8525140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832.021"/>
  <p:tag name="ORIGINALWIDTH" val="2288.714"/>
  <p:tag name="OUTPUTTYPE" val="PNG"/>
  <p:tag name="IGUANATEXVERSION" val="161"/>
  <p:tag name="LATEXADDIN" val="\documentclass{article}&#10;\usepackage{amsmath}&#10;\usepackage[dvipsnames]{xcolor}&#10;\pagestyle{empty}&#10;&#10;\begin{document}&#10;&#10;\begin{itemize}&#10;  \item[\textcolor{MidnightBlue}{\fontsize{10}{12}\selectfont $\bullet$}] \textcolor{MidnightBlue}{\textbf{Review}}&#10;  \item[\textcolor{lightgray}{\fontsize{10}{12}\selectfont $\bullet$}] \textcolor{lightgray}{Introduction}&#10;  \item[\textcolor{lightgray}{\fontsize{10}{12}\selectfont $\bullet$}] \textcolor{lightgray}{NNBP decoding of BCH}&#10;  \item[\textcolor{lightgray}{\fontsize{10}{12}\selectfont $\bullet$}] \textcolor{lightgray}{NNBP decoding of LDPC}&#10;  \item[\textcolor{lightgray}{\fontsize{10}{12}\selectfont $\bullet$}] \textcolor{lightgray}{NNBP Decoding of Hard Decision}&#10;  \item[\textcolor{lightgray}{\fontsize{10}{12}\selectfont $\bullet$}] \textcolor{lightgray}{NNBP decoding of LDPC without SNR}&#10;  \item[\textcolor{lightgray}{\fontsize{10}{12}\selectfont $\bullet$}] \textcolor{lightgray}{Future Research Directions}&#10;  \item[\textcolor{lightgray}{\fontsize{10}{12}\selectfont $\bullet$}] \textcolor{lightgray}{Reference}&#10;  &#10;&#10;\end{itemize}&#10;&#10;\end{document}&#10;"/>
  <p:tag name="IGUANATEXSIZE" val="20"/>
  <p:tag name="IGUANATEXCURSOR" val="694"/>
  <p:tag name="TRANSPARENCY" val="True"/>
  <p:tag name="LATEXENGINEID" val="0"/>
  <p:tag name="TEMPFOLDER" val="C:\temp\"/>
  <p:tag name="LATEXFORMHEIGHT" val="427"/>
  <p:tag name="LATEXFORMWIDTH" val="907"/>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282.7147"/>
  <p:tag name="OUTPUTTYPE" val="PNG"/>
  <p:tag name="IGUANATEXVERSION" val="161"/>
  <p:tag name="LATEXADDIN" val="\documentclass{article}&#10;\usepackage{xcolor}&#10;\usepackage{amsmath}&#10;\pagestyle{empty}&#10;\begin{document}&#10;\textcolor{brown}{\textbf{VN0}}&#10;&#10;&#10;\end{document}"/>
  <p:tag name="IGUANATEXSIZE" val="20"/>
  <p:tag name="IGUANATEXCURSOR" val="129"/>
  <p:tag name="TRANSPARENCY" val="True"/>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39.4826"/>
  <p:tag name="OUTPUTTYPE" val="PNG"/>
  <p:tag name="IGUANATEXVERSION" val="161"/>
  <p:tag name="LATEXADDIN" val="\documentclass{article}&#10;\usepackage{amsmath}&#10;\pagestyle{empty}&#10;\begin{document}&#10;&#10;$o_{v_1}$&#10;&#10;&#10;\end{document}"/>
  <p:tag name="IGUANATEXSIZE" val="20"/>
  <p:tag name="IGUANATEXCURSOR" val="88"/>
  <p:tag name="TRANSPARENCY" val="True"/>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41.7323"/>
  <p:tag name="OUTPUTTYPE" val="PNG"/>
  <p:tag name="IGUANATEXVERSION" val="161"/>
  <p:tag name="LATEXADDIN" val="\documentclass{article}&#10;\usepackage{amsmath}&#10;\pagestyle{empty}&#10;\begin{document}&#10;&#10;$o_{v_2}$&#10;&#10;&#10;\end{document}"/>
  <p:tag name="IGUANATEXSIZE" val="20"/>
  <p:tag name="IGUANATEXCURSOR" val="88"/>
  <p:tag name="TRANSPARENCY" val="True"/>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142.4822"/>
  <p:tag name="OUTPUTTYPE" val="PNG"/>
  <p:tag name="IGUANATEXVERSION" val="161"/>
  <p:tag name="LATEXADDIN" val="\documentclass{article}&#10;\usepackage{amsmath}&#10;\pagestyle{empty}&#10;\begin{document}&#10;&#10;$o_{v_3}$&#10;&#10;&#10;\end{document}"/>
  <p:tag name="IGUANATEXSIZE" val="20"/>
  <p:tag name="IGUANATEXCURSOR" val="88"/>
  <p:tag name="TRANSPARENCY" val="True"/>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43.982"/>
  <p:tag name="OUTPUTTYPE" val="PNG"/>
  <p:tag name="IGUANATEXVERSION" val="161"/>
  <p:tag name="LATEXADDIN" val="\documentclass{article}&#10;\usepackage{amsmath}&#10;\pagestyle{empty}&#10;\begin{document}&#10;&#10;$o_{v_4}$&#10;&#10;&#10;\end{document}"/>
  <p:tag name="IGUANATEXSIZE" val="20"/>
  <p:tag name="IGUANATEXCURSOR" val="88"/>
  <p:tag name="TRANSPARENCY" val="True"/>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01.9872"/>
  <p:tag name="LATEXADDIN" val="\documentclass{article}&#10;\usepackage{amsmath}&#10;\pagestyle{empty}&#10;\begin{document}&#10;&#10;$v_0$&#10;&#10;&#10;\end{document}"/>
  <p:tag name="IGUANATEXSIZE" val="20"/>
  <p:tag name="IGUANATEXCURSOR" val="85"/>
  <p:tag name="TRANSPARENCY" val="True"/>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8.23772"/>
  <p:tag name="LATEXADDIN" val="\documentclass{article}&#10;\usepackage{amsmath}&#10;\pagestyle{empty}&#10;\begin{document}&#10;&#10;$v_1$&#10;&#10;&#10;\end{document}"/>
  <p:tag name="IGUANATEXSIZE" val="20"/>
  <p:tag name="IGUANATEXCURSOR" val="85"/>
  <p:tag name="TRANSPARENCY" val="True"/>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01.2373"/>
  <p:tag name="LATEXADDIN" val="\documentclass{article}&#10;\usepackage{amsmath}&#10;\pagestyle{empty}&#10;\begin{document}&#10;&#10;$v_2$&#10;&#10;&#10;\end{document}"/>
  <p:tag name="IGUANATEXSIZE" val="20"/>
  <p:tag name="IGUANATEXCURSOR" val="85"/>
  <p:tag name="TRANSPARENCY" val="True"/>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01.9872"/>
  <p:tag name="LATEXADDIN" val="\documentclass{article}&#10;\usepackage{amsmath}&#10;\pagestyle{empty}&#10;\begin{document}&#10;&#10;$v_3$&#10;&#10;&#10;\end{document}"/>
  <p:tag name="IGUANATEXSIZE" val="20"/>
  <p:tag name="IGUANATEXCURSOR" val="85"/>
  <p:tag name="TRANSPARENCY" val="True"/>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03.4871"/>
  <p:tag name="LATEXADDIN" val="\documentclass{article}&#10;\usepackage{amsmath}&#10;\pagestyle{empty}&#10;\begin{document}&#10;&#10;$v_4$&#10;&#10;&#10;\end{document}"/>
  <p:tag name="IGUANATEXSIZE" val="20"/>
  <p:tag name="IGUANATEXCURSOR" val="85"/>
  <p:tag name="TRANSPARENCY" val="True"/>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01.9872"/>
  <p:tag name="LATEXADDIN" val="\documentclass{article}&#10;\usepackage{amsmath}&#10;\pagestyle{empty}&#10;\begin{document}&#10;&#10;$v_0$&#10;&#10;&#10;\end{document}"/>
  <p:tag name="IGUANATEXSIZE" val="20"/>
  <p:tag name="IGUANATEXCURSOR" val="85"/>
  <p:tag name="TRANSPARENCY" val="True"/>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278.2152"/>
  <p:tag name="OUTPUTTYPE" val="PNG"/>
  <p:tag name="IGUANATEXVERSION" val="161"/>
  <p:tag name="LATEXADDIN" val="\documentclass{article}&#10;\usepackage{xcolor}&#10;\usepackage{amsmath}&#10;\pagestyle{empty}&#10;\begin{document}&#10;\textcolor{brown}{\textbf{VN1}}&#10;&#10;&#10;\end{document}"/>
  <p:tag name="IGUANATEXSIZE" val="20"/>
  <p:tag name="IGUANATEXCURSOR" val="129"/>
  <p:tag name="TRANSPARENCY" val="True"/>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8.23772"/>
  <p:tag name="LATEXADDIN" val="\documentclass{article}&#10;\usepackage{amsmath}&#10;\pagestyle{empty}&#10;\begin{document}&#10;&#10;$v_1$&#10;&#10;&#10;\end{document}"/>
  <p:tag name="IGUANATEXSIZE" val="20"/>
  <p:tag name="IGUANATEXCURSOR" val="85"/>
  <p:tag name="TRANSPARENCY" val="True"/>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01.2373"/>
  <p:tag name="LATEXADDIN" val="\documentclass{article}&#10;\usepackage{amsmath}&#10;\pagestyle{empty}&#10;\begin{document}&#10;&#10;$v_2$&#10;&#10;&#10;\end{document}"/>
  <p:tag name="IGUANATEXSIZE" val="20"/>
  <p:tag name="IGUANATEXCURSOR" val="85"/>
  <p:tag name="TRANSPARENCY" val="True"/>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01.9872"/>
  <p:tag name="LATEXADDIN" val="\documentclass{article}&#10;\usepackage{amsmath}&#10;\pagestyle{empty}&#10;\begin{document}&#10;&#10;$v_3$&#10;&#10;&#10;\end{document}"/>
  <p:tag name="IGUANATEXSIZE" val="20"/>
  <p:tag name="IGUANATEXCURSOR" val="85"/>
  <p:tag name="TRANSPARENCY" val="True"/>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03.4871"/>
  <p:tag name="LATEXADDIN" val="\documentclass{article}&#10;\usepackage{amsmath}&#10;\pagestyle{empty}&#10;\begin{document}&#10;&#10;$v_4$&#10;&#10;&#10;\end{document}"/>
  <p:tag name="IGUANATEXSIZE" val="20"/>
  <p:tag name="IGUANATEXCURSOR" val="85"/>
  <p:tag name="TRANSPARENCY" val="True"/>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94.48819"/>
  <p:tag name="LATEXADDIN" val="\documentclass{article}&#10;\usepackage{amsmath}&#10;\pagestyle{empty}&#10;\begin{document}&#10;&#10;$c_0$&#10;&#10;&#10;\end{document}"/>
  <p:tag name="IGUANATEXSIZE" val="20"/>
  <p:tag name="IGUANATEXCURSOR" val="83"/>
  <p:tag name="TRANSPARENCY" val="True"/>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0.73866"/>
  <p:tag name="LATEXADDIN" val="\documentclass{article}&#10;\usepackage{amsmath}&#10;\pagestyle{empty}&#10;\begin{document}&#10;&#10;$c_1$&#10;&#10;&#10;\end{document}"/>
  <p:tag name="IGUANATEXSIZE" val="20"/>
  <p:tag name="IGUANATEXCURSOR" val="85"/>
  <p:tag name="TRANSPARENCY" val="True"/>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3.73827"/>
  <p:tag name="LATEXADDIN" val="\documentclass{article}&#10;\usepackage{amsmath}&#10;\pagestyle{empty}&#10;\begin{document}&#10;&#10;$c_2$&#10;&#10;&#10;\end{document}"/>
  <p:tag name="IGUANATEXSIZE" val="20"/>
  <p:tag name="IGUANATEXCURSOR" val="85"/>
  <p:tag name="TRANSPARENCY" val="True"/>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116.9854"/>
  <p:tag name="ORIGINALWIDTH" val="167.2291"/>
  <p:tag name="LATEXADDIN" val="\documentclass{article}&#10;\usepackage{amsmath}&#10;\pagestyle{empty}&#10;\begin{document}&#10;&#10;$L_{v_0}$&#10;&#10;&#10;\end{document}"/>
  <p:tag name="IGUANATEXSIZE" val="20"/>
  <p:tag name="IGUANATEXCURSOR" val="88"/>
  <p:tag name="TRANSPARENCY" val="True"/>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164.2294"/>
  <p:tag name="LATEXADDIN" val="\documentclass{article}&#10;\usepackage{amsmath}&#10;\pagestyle{empty}&#10;\begin{document}&#10;&#10;$L_{v_{1}}$&#10;&#10;&#10;\end{document}"/>
  <p:tag name="IGUANATEXSIZE" val="20"/>
  <p:tag name="IGUANATEXCURSOR" val="89"/>
  <p:tag name="TRANSPARENCY" val="True"/>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166.4792"/>
  <p:tag name="LATEXADDIN" val="\documentclass{article}&#10;\usepackage{amsmath}&#10;\pagestyle{empty}&#10;\begin{document}&#10;&#10;$L_{v_{2}}$&#10;&#10;&#10;\end{document}"/>
  <p:tag name="IGUANATEXSIZE" val="20"/>
  <p:tag name="IGUANATEXCURSOR" val="89"/>
  <p:tag name="TRANSPARENCY" val="True"/>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281.2149"/>
  <p:tag name="OUTPUTTYPE" val="PNG"/>
  <p:tag name="IGUANATEXVERSION" val="161"/>
  <p:tag name="LATEXADDIN" val="\documentclass{article}&#10;\usepackage{xcolor}&#10;\usepackage{amsmath}&#10;\pagestyle{empty}&#10;\begin{document}&#10;\textcolor{brown}{\textbf{VN2}}&#10;&#10;&#10;\end{document}"/>
  <p:tag name="IGUANATEXSIZE" val="20"/>
  <p:tag name="IGUANATEXCURSOR" val="129"/>
  <p:tag name="TRANSPARENCY" val="True"/>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116.9854"/>
  <p:tag name="ORIGINALWIDTH" val="167.2291"/>
  <p:tag name="LATEXADDIN" val="\documentclass{article}&#10;\usepackage{amsmath}&#10;\pagestyle{empty}&#10;\begin{document}&#10;&#10;$L_{v_{3}}$&#10;&#10;&#10;\end{document}"/>
  <p:tag name="IGUANATEXSIZE" val="20"/>
  <p:tag name="IGUANATEXCURSOR" val="89"/>
  <p:tag name="TRANSPARENCY" val="True"/>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168.7289"/>
  <p:tag name="LATEXADDIN" val="\documentclass{article}&#10;\usepackage{amsmath}&#10;\pagestyle{empty}&#10;\begin{document}&#10;&#10;$L_{v_{4}}$&#10;&#10;&#10;\end{document}"/>
  <p:tag name="IGUANATEXSIZE" val="20"/>
  <p:tag name="IGUANATEXCURSOR" val="89"/>
  <p:tag name="TRANSPARENCY" val="True"/>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1830.521"/>
  <p:tag name="ORIGINALWIDTH" val="2288.714"/>
  <p:tag name="OUTPUTTYPE" val="PNG"/>
  <p:tag name="IGUANATEXVERSION" val="161"/>
  <p:tag name="LATEXADDIN" val="\documentclass{article}&#10;\usepackage{amsmath}&#10;\usepackage[dvipsnames]{xcolor}&#10;\pagestyle{empty}&#10;&#10;\begin{document}&#10;&#10;\begin{itemize}&#10;  \item[\textcolor{lightgray}{\fontsize{10}{12}\selectfont $\bullet$}] \textcolor{lightgray}{Review}&#10;  \item[\textcolor{lightgray}{\fontsize{10}{12}\selectfont $\bullet$}] \textcolor{lightgray}{Introduction}&#10;  \item[\textcolor{MidnightBlue}{\fontsize{10}{12}\selectfont $\bullet$}] \textcolor{MidnightBlue}{\textbf{NNBP decoding of BCH}}&#10;  \item[\textcolor{lightgray}{\fontsize{10}{12}\selectfont $\bullet$}] \textcolor{lightgray}{NNBP decoding of LDPC}&#10;  \item[\textcolor{lightgray}{\fontsize{10}{12}\selectfont $\bullet$}] \textcolor{lightgray}{NNBP Decoding of Hard Decision}&#10;  \item[\textcolor{lightgray}{\fontsize{10}{12}\selectfont $\bullet$}] \textcolor{lightgray}{NNBP decoding of LDPC without SNR}&#10;  \item[\textcolor{lightgray}{\fontsize{10}{12}\selectfont $\bullet$}] \textcolor{lightgray}{Future Research Directions}&#10;  \item[\textcolor{lightgray}{\fontsize{10}{12}\selectfont $\bullet$}] \textcolor{lightgray}{Reference}&#10;  &#10;\end{itemize}&#10;&#10;\end{document}&#10;"/>
  <p:tag name="IGUANATEXSIZE" val="20"/>
  <p:tag name="IGUANATEXCURSOR" val="694"/>
  <p:tag name="TRANSPARENCY" val="True"/>
  <p:tag name="LATEXENGINEID" val="0"/>
  <p:tag name="TEMPFOLDER" val="C:\temp\"/>
  <p:tag name="LATEXFORMHEIGHT" val="427"/>
  <p:tag name="LATEXFORMWIDTH" val="907"/>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1085.114"/>
  <p:tag name="OUTPUTTYPE" val="PNG"/>
  <p:tag name="IGUANATEXVERSION" val="161"/>
  <p:tag name="LATEXADDIN" val="\documentclass{article}&#10;\usepackage{amsmath}&#10;\pagestyle{empty}&#10;\begin{document}&#10;&#10;Model Information : &#10;&#10;&#10;\end{document}"/>
  <p:tag name="IGUANATEXSIZE" val="18"/>
  <p:tag name="IGUANATEXCURSOR" val="101"/>
  <p:tag name="TRANSPARENCY" val="True"/>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1085.864"/>
  <p:tag name="ORIGINALWIDTH" val="4192.726"/>
  <p:tag name="OUTPUTTYPE" val="PNG"/>
  <p:tag name="IGUANATEXVERSION" val="161"/>
  <p:tag name="LATEXADDIN" val="\documentclass{article}&#10;\usepackage{amsmath}&#10;\usepackage{xcolor}&#10;\pagestyle{empty}&#10;&#10;\begin{document}&#10;&#10;\begin{tabular}{|c|c|}&#10;\hline &#10;\textbf{Model} &amp; BP with 5 iteration = 10 layer Neural Network \\ \hline&#10;\textbf{Parity check matrix} &amp; BCH (63,45) \\ &#10;\hline&#10;\textbf{Training data set} &amp; SNR:0$\sim$5dB (step=0.25, \textcolor{red}{Zero CodeWord}) \\ &#10;\hline&#10;\textbf{Training data format} &amp; Log-Likelihood Ratio (LLR) \\&#10;\hline&#10;\textbf{Loss Function} &amp; Mutiloss (BCE Loss) \\ &#10;\hline&#10;\textbf{Optimizer} &amp; Adam \\ &#10;\hline&#10;\textbf{Learning ratio} &amp; 0.001 \\ &#10;\hline&#10;\end{tabular}&#10;&#10;&#10;&#10;\end{document}"/>
  <p:tag name="IGUANATEXSIZE" val="18"/>
  <p:tag name="IGUANATEXCURSOR" val="564"/>
  <p:tag name="TRANSPARENCY" val="True"/>
  <p:tag name="LATEXENGINEID" val="0"/>
  <p:tag name="TEMPFOLDER" val="C:\temp\"/>
  <p:tag name="LATEXFORMHEIGHT" val="462.5"/>
  <p:tag name="LATEXFORMWIDTH" val="696.5"/>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219.347"/>
  <p:tag name="OUTPUTTYPE" val="PNG"/>
  <p:tag name="IGUANATEXVERSION" val="161"/>
  <p:tag name="LATEXADDIN" val="\documentclass{article}&#10;\usepackage{amsmath}&#10;\pagestyle{empty}&#10;\begin{document}&#10;&#10;To ensure that the training results do not converge to zero.&#10;&#10;&#10;&#10;&#10;&#10;&#10;&#10;&#10;&#10;\end{document}"/>
  <p:tag name="IGUANATEXSIZE" val="18"/>
  <p:tag name="IGUANATEXCURSOR" val="148"/>
  <p:tag name="TRANSPARENCY" val="True"/>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244.4695"/>
  <p:tag name="ORIGINALWIDTH" val="4287.964"/>
  <p:tag name="OUTPUTTYPE" val="PNG"/>
  <p:tag name="IGUANATEXVERSION" val="161"/>
  <p:tag name="LATEXADDIN" val="\documentclass{article}&#10;\usepackage{amsmath}&#10;\pagestyle{empty}&#10;\begin{document}&#10;&#10;\noindent To compare with the conventional BP (CBP) algorithm using different numbers of iterations.&#10;&#10;&#10;&#10;&#10;&#10;&#10;&#10;&#10;&#10;\end{document}"/>
  <p:tag name="IGUANATEXSIZE" val="18"/>
  <p:tag name="IGUANATEXCURSOR" val="133"/>
  <p:tag name="TRANSPARENCY" val="True"/>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2197.225"/>
  <p:tag name="OUTPUTTYPE" val="PNG"/>
  <p:tag name="IGUANATEXVERSION" val="161"/>
  <p:tag name="LATEXADDIN" val="\documentclass{article}&#10;\usepackage{amsmath}&#10;\pagestyle{empty}&#10;\begin{document}&#10;&#10;weights histogram for the each iteration.&#10;&#10;&#10;\end{document}"/>
  <p:tag name="IGUANATEXSIZE" val="20"/>
  <p:tag name="IGUANATEXCURSOR" val="121"/>
  <p:tag name="TRANSPARENCY" val="True"/>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1085.114"/>
  <p:tag name="OUTPUTTYPE" val="PNG"/>
  <p:tag name="IGUANATEXVERSION" val="161"/>
  <p:tag name="LATEXADDIN" val="\documentclass{article}&#10;\usepackage{amsmath}&#10;\pagestyle{empty}&#10;\begin{document}&#10;&#10;Model Information : &#10;&#10;&#10;\end{document}"/>
  <p:tag name="IGUANATEXSIZE" val="18"/>
  <p:tag name="IGUANATEXCURSOR" val="101"/>
  <p:tag name="TRANSPARENCY" val="True"/>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1085.864"/>
  <p:tag name="ORIGINALWIDTH" val="4192.726"/>
  <p:tag name="OUTPUTTYPE" val="PNG"/>
  <p:tag name="IGUANATEXVERSION" val="161"/>
  <p:tag name="LATEXADDIN" val="\documentclass{article}&#10;\usepackage{amsmath}&#10;\usepackage{xcolor}&#10;\pagestyle{empty}&#10;&#10;\begin{document}&#10;&#10;\begin{tabular}{|c|c|}&#10;\hline &#10;\textbf{Model} &amp; BP with 5 iteration = 10 layer Neural Network \\ \hline&#10;\textbf{Parity check matrix} &amp; BCH (63,45) \\ &#10;\hline&#10;\textbf{Training data set} &amp; SNR:0$\sim$5dB (step=0.25, \textcolor{red}{Encode CodeWord}) \\ &#10;\hline&#10;\textbf{Training data format} &amp; Log-Likelihood Ratio (LLR) \\&#10;\hline&#10;\textbf{Loss Function} &amp; Mutiloss (BCE Loss) \\ &#10;\hline&#10;\textbf{Optimizer} &amp; Adam \\ &#10;\hline&#10;\textbf{Learning ratio} &amp; 0.001 \\ &#10;\hline&#10;\end{tabular}&#10;&#10;&#10;&#10;\end{document}"/>
  <p:tag name="IGUANATEXSIZE" val="18"/>
  <p:tag name="IGUANATEXCURSOR" val="565"/>
  <p:tag name="TRANSPARENCY" val="True"/>
  <p:tag name="LATEXENGINEID" val="0"/>
  <p:tag name="TEMPFOLDER" val="C:\temp\"/>
  <p:tag name="LATEXFORMHEIGHT" val="409.5"/>
  <p:tag name="LATEXFORMWIDTH" val="746"/>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282.7147"/>
  <p:tag name="OUTPUTTYPE" val="PNG"/>
  <p:tag name="IGUANATEXVERSION" val="161"/>
  <p:tag name="LATEXADDIN" val="\documentclass{article}&#10;\usepackage{xcolor}&#10;\usepackage{amsmath}&#10;\pagestyle{empty}&#10;\begin{document}&#10;\textcolor{brown}{\textbf{VN3}}&#10;&#10;&#10;\end{document}"/>
  <p:tag name="IGUANATEXSIZE" val="20"/>
  <p:tag name="IGUANATEXCURSOR" val="129"/>
  <p:tag name="TRANSPARENCY" val="True"/>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219.347"/>
  <p:tag name="OUTPUTTYPE" val="PNG"/>
  <p:tag name="IGUANATEXVERSION" val="161"/>
  <p:tag name="LATEXADDIN" val="\documentclass{article}&#10;\usepackage{amsmath}&#10;\pagestyle{empty}&#10;\begin{document}&#10;&#10;To ensure that the training results do not converge to zero.&#10;&#10;&#10;&#10;&#10;&#10;&#10;&#10;&#10;&#10;\end{document}"/>
  <p:tag name="IGUANATEXSIZE" val="18"/>
  <p:tag name="IGUANATEXCURSOR" val="148"/>
  <p:tag name="TRANSPARENCY" val="True"/>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244.4695"/>
  <p:tag name="ORIGINALWIDTH" val="4287.964"/>
  <p:tag name="OUTPUTTYPE" val="PNG"/>
  <p:tag name="IGUANATEXVERSION" val="161"/>
  <p:tag name="LATEXADDIN" val="\documentclass{article}&#10;\usepackage{amsmath}&#10;\pagestyle{empty}&#10;\begin{document}&#10;&#10;\noindent To compare with the conventional BP (CBP) algorithm using different numbers of iterations.&#10;&#10;&#10;&#10;&#10;&#10;&#10;&#10;&#10;&#10;\end{document}"/>
  <p:tag name="IGUANATEXSIZE" val="18"/>
  <p:tag name="IGUANATEXCURSOR" val="131"/>
  <p:tag name="TRANSPARENCY" val="True"/>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2197.225"/>
  <p:tag name="OUTPUTTYPE" val="PNG"/>
  <p:tag name="IGUANATEXVERSION" val="161"/>
  <p:tag name="LATEXADDIN" val="\documentclass{article}&#10;\usepackage{amsmath}&#10;\pagestyle{empty}&#10;\begin{document}&#10;&#10;weights histogram for the each iteration.&#10;&#10;&#10;\end{document}"/>
  <p:tag name="IGUANATEXSIZE" val="18"/>
  <p:tag name="IGUANATEXCURSOR" val="121"/>
  <p:tag name="TRANSPARENCY" val="True"/>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2180.727"/>
  <p:tag name="ORIGINALWIDTH" val="4090.739"/>
  <p:tag name="OUTPUTTYPE" val="PNG"/>
  <p:tag name="IGUANATEXVERSION" val="161"/>
  <p:tag name="LATEXADDIN" val="\documentclass{article}&#10;\usepackage{amsmath}&#10;&#10;\usepackage[dvipsnames]{xcolor}&#10;\pagestyle{empty}&#10;\begin{document}&#10;\begin{itemize}&#10;  \item[\color{CadetBlue}{\fontsize{8}{10}\selectfont $\bullet$}] Training with all-zero codewords and encoded codewords, the result from training with all-zero codewords is more better.&#10;&#10;  \item[\color{CadetBlue}{\fontsize{8}{10}\selectfont $\bullet$}] When using all-zero codewords to train a model, the absence of variability in the input could make it easier for the model to identify noise and potential cycles or interference patterns.&#10;&#10;&#10;  \item[\color{CadetBlue}{\fontsize{8}{10}\selectfont $\bullet$}]  Using NNBP for soft decoding of BCH codes reduces the number of iterations and decreases complexity. It efficiently handles soft information, approaching correct decoding faster, and automates parameter learning to simplify the process.&#10;&#10;&#10;  \item[\color{CadetBlue}{\fontsize{8}{10}\selectfont $\bullet$}] Since NNBP has demonstrated advantages in HDPC, the next step is to explore its performance when applied to LDPC. It will be interesting to see how NNBP handles the structure and decoding challenges of LDPC codes.&#10;\end{itemize}&#10;\end{document}&#10;&#10;&#10;&#10;&#10;&#10;&#10;&#10;&#10;"/>
  <p:tag name="IGUANATEXSIZE" val="18"/>
  <p:tag name="IGUANATEXCURSOR" val="945"/>
  <p:tag name="TRANSPARENCY" val="True"/>
  <p:tag name="LATEXENGINEID" val="0"/>
  <p:tag name="TEMPFOLDER" val="C:\temp\"/>
  <p:tag name="LATEXFORMHEIGHT" val="312"/>
  <p:tag name="LATEXFORMWIDTH" val="877.2"/>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1830.521"/>
  <p:tag name="ORIGINALWIDTH" val="2288.714"/>
  <p:tag name="OUTPUTTYPE" val="PNG"/>
  <p:tag name="IGUANATEXVERSION" val="161"/>
  <p:tag name="LATEXADDIN" val="\documentclass{article}&#10;\usepackage{amsmath}&#10;\usepackage[dvipsnames]{xcolor}&#10;\pagestyle{empty}&#10;&#10;\begin{document}&#10;&#10;\begin{itemize}&#10;  \item[\textcolor{lightgray}{\fontsize{10}{12}\selectfont $\bullet$}] \textcolor{lightgray}{Review}&#10;  \item[\textcolor{lightgray}{\fontsize{10}{12}\selectfont $\bullet$}] \textcolor{lightgray}{Introduction}&#10;  \item[\textcolor{lightgray}{\fontsize{10}{12}\selectfont $\bullet$}] \textcolor{lightgray}{NNBP decoding of BCH}&#10;  \item[\textcolor{MidnightBlue}{\fontsize{10}{12}\selectfont $\bullet$}] \textcolor{MidnightBlue}{\textbf{NNBP decoding of LDPC}}&#10;  \item[\textcolor{lightgray}{\fontsize{10}{12}\selectfont $\bullet$}] \textcolor{lightgray}{NNBP decoding of Hard Decision}&#10;  \item[\textcolor{lightgray}{\fontsize{10}{12}\selectfont $\bullet$}] \textcolor{lightgray}{NNBP decoding of LDPC without SNR}&#10;  \item[\textcolor{lightgray}{\fontsize{10}{12}\selectfont $\bullet$}] \textcolor{lightgray}{Future Research Directions}&#10;  \item[\textcolor{lightgray}{\fontsize{10}{12}\selectfont $\bullet$}] \textcolor{lightgray}{Reference}&#10;  &#10;\end{itemize}&#10;&#10;\end{document}&#10;"/>
  <p:tag name="IGUANATEXSIZE" val="20"/>
  <p:tag name="IGUANATEXCURSOR" val="694"/>
  <p:tag name="TRANSPARENCY" val="True"/>
  <p:tag name="LATEXENGINEID" val="0"/>
  <p:tag name="TEMPFOLDER" val="C:\temp\"/>
  <p:tag name="LATEXFORMHEIGHT" val="427"/>
  <p:tag name="LATEXFORMWIDTH" val="907"/>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1085.114"/>
  <p:tag name="OUTPUTTYPE" val="PNG"/>
  <p:tag name="IGUANATEXVERSION" val="161"/>
  <p:tag name="LATEXADDIN" val="\documentclass{article}&#10;\usepackage{amsmath}&#10;\pagestyle{empty}&#10;\begin{document}&#10;&#10;Model Information : &#10;&#10;&#10;\end{document}"/>
  <p:tag name="IGUANATEXSIZE" val="18"/>
  <p:tag name="IGUANATEXCURSOR" val="101"/>
  <p:tag name="TRANSPARENCY" val="True"/>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1085.864"/>
  <p:tag name="ORIGINALWIDTH" val="4192.726"/>
  <p:tag name="OUTPUTTYPE" val="PNG"/>
  <p:tag name="IGUANATEXVERSION" val="161"/>
  <p:tag name="LATEXADDIN" val="\documentclass{article}&#10;\usepackage{amsmath}&#10;\usepackage{xcolor}&#10;\pagestyle{empty}&#10;&#10;\begin{document}&#10;&#10;\begin{tabular}{|c|c|}&#10;\hline &#10;\textbf{Model} &amp; BP with 5 iteration = 10 layer Neural Network \\ \hline&#10;\textbf{Parity check matrix} &amp; LDPC (96,48), girth=6 \\ &#10;\hline&#10;\textbf{Training data set} &amp; SNR:3$\sim$4.5dB (step=0.1, \textcolor{red}{Zero CodeWord}) \\ &#10;\hline&#10;\textbf{Training data format} &amp; Log-Likelihood Ratio (LLR) \\&#10;\hline&#10;\textbf{Loss Function} &amp; Mutiloss (BCE Loss) \\ &#10;\hline&#10;\textbf{Optimizer} &amp; RMSprop\\ &#10;\hline&#10;\textbf{Learning ratio} &amp; 0.001 \\ &#10;\hline&#10;\end{tabular}&#10;&#10;&#10;&#10;\end{document}"/>
  <p:tag name="IGUANATEXSIZE" val="18"/>
  <p:tag name="IGUANATEXCURSOR" val="325"/>
  <p:tag name="TRANSPARENCY" val="True"/>
  <p:tag name="LATEXENGINEID" val="0"/>
  <p:tag name="TEMPFOLDER" val="C:\temp\"/>
  <p:tag name="LATEXFORMHEIGHT" val="444"/>
  <p:tag name="LATEXFORMWIDTH" val="767"/>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244.4695"/>
  <p:tag name="ORIGINALWIDTH" val="4287.964"/>
  <p:tag name="OUTPUTTYPE" val="PNG"/>
  <p:tag name="IGUANATEXVERSION" val="161"/>
  <p:tag name="LATEXADDIN" val="\documentclass{article}&#10;\usepackage{amsmath}&#10;\pagestyle{empty}&#10;\begin{document}&#10;&#10;\noindent To compare with the conventional BP (CBP) algorithm using different numbers of iterations.&#10;&#10;&#10;&#10;&#10;&#10;&#10;&#10;&#10;&#10;\end{document}"/>
  <p:tag name="IGUANATEXSIZE" val="18"/>
  <p:tag name="IGUANATEXCURSOR" val="131"/>
  <p:tag name="TRANSPARENCY" val="True"/>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2197.225"/>
  <p:tag name="OUTPUTTYPE" val="PNG"/>
  <p:tag name="IGUANATEXVERSION" val="161"/>
  <p:tag name="LATEXADDIN" val="\documentclass{article}&#10;\usepackage{amsmath}&#10;\pagestyle{empty}&#10;\begin{document}&#10;&#10;weights histogram for the each iteration.&#10;&#10;&#10;\end{document}"/>
  <p:tag name="IGUANATEXSIZE" val="18"/>
  <p:tag name="IGUANATEXCURSOR" val="121"/>
  <p:tag name="TRANSPARENCY" val="True"/>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260.9674"/>
  <p:tag name="ORIGINALWIDTH" val="4288.714"/>
  <p:tag name="OUTPUTTYPE" val="PNG"/>
  <p:tag name="IGUANATEXVERSION" val="161"/>
  <p:tag name="LATEXADDIN" val="\documentclass{article}&#10;\usepackage{amsmath}&#10;\pagestyle{empty}&#10;\begin{document}&#10;&#10;\noindent Comparison of the original model's performance and the performance after quantization.&#10;&#10;&#10;&#10;&#10;&#10;&#10;&#10;&#10;&#10;\end{document}"/>
  <p:tag name="IGUANATEXSIZE" val="18"/>
  <p:tag name="IGUANATEXCURSOR" val="177"/>
  <p:tag name="TRANSPARENCY" val="True"/>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284.2145"/>
  <p:tag name="OUTPUTTYPE" val="PNG"/>
  <p:tag name="IGUANATEXVERSION" val="161"/>
  <p:tag name="LATEXADDIN" val="\documentclass{article}&#10;\usepackage{xcolor}&#10;\usepackage{amsmath}&#10;\pagestyle{empty}&#10;\begin{document}&#10;\textcolor{brown}{\textbf{VN4}}&#10;&#10;&#10;\end{document}"/>
  <p:tag name="IGUANATEXSIZE" val="20"/>
  <p:tag name="IGUANATEXCURSOR" val="129"/>
  <p:tag name="TRANSPARENCY" val="True"/>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806.8991"/>
  <p:tag name="ORIGINALWIDTH" val="4089.239"/>
  <p:tag name="OUTPUTTYPE" val="PNG"/>
  <p:tag name="IGUANATEXVERSION" val="161"/>
  <p:tag name="LATEXADDIN" val="\documentclass{article}&#10;\usepackage{amsmath}&#10;&#10;\usepackage[dvipsnames]{xcolor}&#10;\pagestyle{empty}&#10;\begin{document}&#10;\begin{itemize}&#10;  \item[\color{CadetBlue}{\fontsize{8}{10}\selectfont $\bullet$}] NNBP shows only slight improvements over conventional BP at the same number of iterations, suggesting that conventional BP is already sufficiently effective.&#10;&#10;  \item[\color{CadetBlue}{\fontsize{8}{10}\selectfont $\bullet$}] Compared to conventional BP, NNBP has higher complexity, making hardware implementation more complicated.&#10;&#10;&#10;  %\item[\color{CadetBlue}{\fontsize{8}{10}\selectfont $\bullet$}]  Using NNBP for soft decoding of BCH codes reduces the number of iterations and decreases complexity. It efficiently handles soft information, approaching correct decoding faster, and automates parameter learning to simplify the process.&#10;&#10;&#10;  %\item[\color{CadetBlue}{\fontsize{8}{10}\selectfont $\bullet$}] Since NNBP has demonstrated advantages in HDPC, the next step is to explore its performance when applied to LDPC. It will be interesting to see how NNBP handles the structure and decoding challenges of LDPC codes.&#10;\end{itemize}&#10;\end{document}&#10;&#10;&#10;&#10;&#10;&#10;&#10;&#10;&#10;"/>
  <p:tag name="IGUANATEXSIZE" val="18"/>
  <p:tag name="IGUANATEXCURSOR" val="315"/>
  <p:tag name="TRANSPARENCY" val="True"/>
  <p:tag name="LATEXENGINEID" val="0"/>
  <p:tag name="TEMPFOLDER" val="C:\temp\"/>
  <p:tag name="LATEXFORMHEIGHT" val="312"/>
  <p:tag name="LATEXFORMWIDTH" val="877.2"/>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1830.521"/>
  <p:tag name="ORIGINALWIDTH" val="2288.714"/>
  <p:tag name="OUTPUTTYPE" val="PNG"/>
  <p:tag name="IGUANATEXVERSION" val="161"/>
  <p:tag name="LATEXADDIN" val="\documentclass{article}&#10;\usepackage{amsmath}&#10;\usepackage[dvipsnames]{xcolor}&#10;\pagestyle{empty}&#10;&#10;\begin{document}&#10;&#10;\begin{itemize}&#10;  \item[\textcolor{lightgray}{\fontsize{10}{12}\selectfont $\bullet$}] \textcolor{lightgray}{Review}&#10;  \item[\textcolor{lightgray}{\fontsize{10}{12}\selectfont $\bullet$}] \textcolor{lightgray}{Introduction}&#10;  \item[\textcolor{lightgray}{\fontsize{10}{12}\selectfont $\bullet$}] \textcolor{lightgray}{NNBP decoding of BCH}&#10;  \item[\textcolor{lightgray}{\fontsize{10}{12}\selectfont $\bullet$}] \textcolor{lightgray}{NNBP decoding of LDPC}&#10;  \item[\textcolor{MidnightBlue}{\fontsize{10}{12}\selectfont $\bullet$}] \textcolor{MidnightBlue}{\textbf{NNBP decoding of Hard Decision}}&#10;  \item[\textcolor{lightgray}{\fontsize{10}{12}\selectfont $\bullet$}] \textcolor{lightgray}{NNBP decoding of LDPC without SNR}&#10;  \item[\textcolor{lightgray}{\fontsize{10}{12}\selectfont $\bullet$}] \textcolor{lightgray}{Future Research Directions}&#10;  \item[\textcolor{lightgray}{\fontsize{10}{12}\selectfont $\bullet$}] \textcolor{lightgray}{Reference}&#10;  &#10;\end{itemize}&#10;&#10;\end{document}&#10;"/>
  <p:tag name="IGUANATEXSIZE" val="20"/>
  <p:tag name="IGUANATEXCURSOR" val="836"/>
  <p:tag name="TRANSPARENCY" val="True"/>
  <p:tag name="LATEXENGINEID" val="0"/>
  <p:tag name="TEMPFOLDER" val="C:\temp\"/>
  <p:tag name="LATEXFORMHEIGHT" val="427"/>
  <p:tag name="LATEXFORMWIDTH" val="907"/>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4125.234"/>
  <p:tag name="OUTPUTTYPE" val="PNG"/>
  <p:tag name="IGUANATEXVERSION" val="161"/>
  <p:tag name="LATEXADDIN" val="\documentclass{article}&#10;\usepackage{amsmath}&#10;\pagestyle{empty}&#10;\begin{document}&#10;&#10;\begin{enumerate}&#10;    \item \textbf{Initialization:} For all VN, initialize all $L_{v_{i}}$ according to (1) for the appropriate channel model. Then, set $L_{v_{i} \to c_{j}} = L_{v_{i}}(LLR)$ at first iteration.&#10;\end{enumerate}&#10;&#10;&#10;\end{document}"/>
  <p:tag name="IGUANATEXSIZE" val="18"/>
  <p:tag name="IGUANATEXCURSOR" val="283"/>
  <p:tag name="TRANSPARENCY" val="True"/>
  <p:tag name="LATEXENGINEID" val="0"/>
  <p:tag name="TEMPFOLDER" val="C:\temp\"/>
  <p:tag name="LATEXFORMHEIGHT" val="312"/>
  <p:tag name="LATEXFORMWIDTH" val="479"/>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3319.085"/>
  <p:tag name="OUTPUTTYPE" val="PNG"/>
  <p:tag name="IGUANATEXVERSION" val="161"/>
  <p:tag name="LATEXADDIN" val="\documentclass{article}&#10;\usepackage{amsmath}&#10;\pagestyle{empty}&#10;\begin{document}&#10;&#10;\begin{equation}&#10;L_{v_{i}} = L(r_i | y_i) = \log \left( \frac{\Pr(r_i = 0 | y_i)}{\Pr(r_i = 1 | y_i)} \right) = \frac{2 y_i}{\sigma^2}&#10;\tag{1}&#10;\end{equation}&#10;&#10;&#10;\end{document}"/>
  <p:tag name="IGUANATEXSIZE" val="18"/>
  <p:tag name="IGUANATEXCURSOR" val="214"/>
  <p:tag name="TRANSPARENCY" val="True"/>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395.2006"/>
  <p:tag name="OUTPUTTYPE" val="PNG"/>
  <p:tag name="IGUANATEXVERSION" val="161"/>
  <p:tag name="LATEXADDIN" val="\documentclass{article}&#10;\usepackage{amsmath}&#10;\pagestyle{empty}&#10;\begin{document}&#10;&#10;Recall : &#10;&#10;&#10;\end{document}"/>
  <p:tag name="IGUANATEXSIZE" val="18"/>
  <p:tag name="IGUANATEXCURSOR" val="90"/>
  <p:tag name="TRANSPARENCY" val="True"/>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196.1"/>
  <p:tag name="OUTPUTTYPE" val="PNG"/>
  <p:tag name="IGUANATEXVERSION" val="161"/>
  <p:tag name="LATEXADDIN" val="\documentclass{article}&#10;\usepackage{amsmath}&#10;\pagestyle{empty}&#10;\begin{document}&#10;&#10;\[&#10;L_{v_{i}} = &#10;    \begin{cases}&#10;        1 &amp; \text{if } y_{i} &gt; 0, \\&#10;        -1 &amp; \text{else},&#10;    \end{cases}&#10;\]&#10;&#10;&#10;&#10;&#10;&#10;&#10;\end{document}"/>
  <p:tag name="IGUANATEXSIZE" val="18"/>
  <p:tag name="IGUANATEXCURSOR" val="162"/>
  <p:tag name="TRANSPARENCY" val="True"/>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238.4702"/>
  <p:tag name="ORIGINALWIDTH" val="4288.714"/>
  <p:tag name="OUTPUTTYPE" val="PNG"/>
  <p:tag name="IGUANATEXVERSION" val="161"/>
  <p:tag name="LATEXADDIN" val="\documentclass{article}&#10;\usepackage{amsmath}&#10;\pagestyle{empty}&#10;\begin{document}&#10;&#10;\noindent $r_{i}$ represents the decoded codeword , $y_{i}$ represents the channel value and $\sigma$ is the Gaussian noise standard deviation.&#10;&#10;&#10;\end{document}"/>
  <p:tag name="IGUANATEXSIZE" val="18"/>
  <p:tag name="IGUANATEXCURSOR" val="91"/>
  <p:tag name="TRANSPARENCY" val="True"/>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244.4695"/>
  <p:tag name="ORIGINALWIDTH" val="4287.964"/>
  <p:tag name="OUTPUTTYPE" val="PNG"/>
  <p:tag name="IGUANATEXVERSION" val="161"/>
  <p:tag name="LATEXADDIN" val="\documentclass{article}&#10;\usepackage{amsmath}&#10;\pagestyle{empty}&#10;\begin{document}&#10;&#10;\noindent To compare with the conventional BP (CBP) algorithm using different numbers of iterations.&#10;&#10;&#10;&#10;&#10;&#10;&#10;&#10;&#10;&#10;\end{document}"/>
  <p:tag name="IGUANATEXSIZE" val="18"/>
  <p:tag name="IGUANATEXCURSOR" val="131"/>
  <p:tag name="TRANSPARENCY" val="True"/>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4125.234"/>
  <p:tag name="OUTPUTTYPE" val="PNG"/>
  <p:tag name="IGUANATEXVERSION" val="161"/>
  <p:tag name="LATEXADDIN" val="\documentclass{article}&#10;\usepackage{amsmath}&#10;\pagestyle{empty}&#10;\begin{document}&#10;&#10;\begin{enumerate}&#10;    \item \textbf{Initialization:} For all VN, initialize all $L_{v_{i}}$ according to (1) for the appropriate channel model. Then, set $L_{v_{i} \to c_{j}} = L_{v_{i}}(LLR)$ at first iteration.&#10;\end{enumerate}&#10;&#10;&#10;\end{document}"/>
  <p:tag name="IGUANATEXSIZE" val="18"/>
  <p:tag name="IGUANATEXCURSOR" val="283"/>
  <p:tag name="TRANSPARENCY" val="True"/>
  <p:tag name="LATEXENGINEID" val="0"/>
  <p:tag name="TEMPFOLDER" val="C:\temp\"/>
  <p:tag name="LATEXFORMHEIGHT" val="312"/>
  <p:tag name="LATEXFORMWIDTH" val="479"/>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3319.085"/>
  <p:tag name="OUTPUTTYPE" val="PNG"/>
  <p:tag name="IGUANATEXVERSION" val="161"/>
  <p:tag name="LATEXADDIN" val="\documentclass{article}&#10;\usepackage{amsmath}&#10;\pagestyle{empty}&#10;\begin{document}&#10;&#10;\begin{equation}&#10;L_{v_{i}} = L(r_i | y_i) = \log \left( \frac{\Pr(r_i = 0 | y_i)}{\Pr(r_i = 1 | y_i)} \right) = \frac{2 y_i}{\sigma^2}&#10;\tag{1}&#10;\end{equation}&#10;&#10;&#10;\end{document}"/>
  <p:tag name="IGUANATEXSIZE" val="18"/>
  <p:tag name="IGUANATEXCURSOR" val="214"/>
  <p:tag name="TRANSPARENCY" val="True"/>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894.6382"/>
  <p:tag name="OUTPUTTYPE" val="PNG"/>
  <p:tag name="IGUANATEXVERSION" val="161"/>
  <p:tag name="LATEXADDIN" val="\documentclass{article}&#10;\usepackage{amsmath}&#10;\pagestyle{empty}&#10;\begin{document}&#10;&#10;\[&#10;\begin{bmatrix}&#10;1 &amp; 0 &amp; 1 &amp; 0 &amp; 1 \\&#10;0 &amp; 1 &amp; 1 &amp; 0 &amp; 0\\&#10;1 &amp; 0 &amp; 0 &amp; 1 &amp; 1&#10;\end{bmatrix}&#10;\]&#10;&#10;&#10;\end{document}"/>
  <p:tag name="IGUANATEXSIZE" val="20"/>
  <p:tag name="IGUANATEXCURSOR" val="158"/>
  <p:tag name="TRANSPARENCY" val="True"/>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395.2006"/>
  <p:tag name="OUTPUTTYPE" val="PNG"/>
  <p:tag name="IGUANATEXVERSION" val="161"/>
  <p:tag name="LATEXADDIN" val="\documentclass{article}&#10;\usepackage{amsmath}&#10;\pagestyle{empty}&#10;\begin{document}&#10;&#10;Recall : &#10;&#10;&#10;\end{document}"/>
  <p:tag name="IGUANATEXSIZE" val="18"/>
  <p:tag name="IGUANATEXCURSOR" val="90"/>
  <p:tag name="TRANSPARENCY" val="True"/>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193.851"/>
  <p:tag name="OUTPUTTYPE" val="PNG"/>
  <p:tag name="IGUANATEXVERSION" val="161"/>
  <p:tag name="LATEXADDIN" val="\documentclass{article}&#10;\usepackage{amsmath}&#10;\pagestyle{empty}&#10;\begin{document}&#10;&#10;\[&#10;L_{v_{i}} = &#10;    \begin{cases}&#10;        \frac{2}{\sigma^2} &amp; \text{if } y_{i} &gt; 0, \\&#10;        \frac{-2}{\sigma^2} &amp; \text{else},&#10;    \end{cases}&#10;\]&#10;&#10;&#10;&#10;&#10;&#10;&#10;&#10;&#10;\end{document}"/>
  <p:tag name="IGUANATEXSIZE" val="18"/>
  <p:tag name="IGUANATEXCURSOR" val="232"/>
  <p:tag name="TRANSPARENCY" val="True"/>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238.4702"/>
  <p:tag name="ORIGINALWIDTH" val="4288.714"/>
  <p:tag name="OUTPUTTYPE" val="PNG"/>
  <p:tag name="IGUANATEXVERSION" val="161"/>
  <p:tag name="LATEXADDIN" val="\documentclass{article}&#10;\usepackage{amsmath}&#10;\pagestyle{empty}&#10;\begin{document}&#10;&#10;\noindent $r_{i}$ represents the decoded codeword , $y_{i}$ represents the channel value and $\sigma$ is the Gaussian noise standard deviation.&#10;&#10;&#10;\end{document}"/>
  <p:tag name="IGUANATEXSIZE" val="18"/>
  <p:tag name="IGUANATEXCURSOR" val="91"/>
  <p:tag name="TRANSPARENCY" val="True"/>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244.4695"/>
  <p:tag name="ORIGINALWIDTH" val="4287.964"/>
  <p:tag name="OUTPUTTYPE" val="PNG"/>
  <p:tag name="IGUANATEXVERSION" val="161"/>
  <p:tag name="LATEXADDIN" val="\documentclass{article}&#10;\usepackage{amsmath}&#10;\pagestyle{empty}&#10;\begin{document}&#10;&#10;\noindent To compare with the conventional BP (CBP) algorithm using different numbers of iterations.&#10;&#10;&#10;&#10;&#10;&#10;&#10;&#10;&#10;&#10;\end{document}"/>
  <p:tag name="IGUANATEXSIZE" val="18"/>
  <p:tag name="IGUANATEXCURSOR" val="131"/>
  <p:tag name="TRANSPARENCY" val="True"/>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1830.521"/>
  <p:tag name="ORIGINALWIDTH" val="2630.671"/>
  <p:tag name="OUTPUTTYPE" val="PNG"/>
  <p:tag name="IGUANATEXVERSION" val="161"/>
  <p:tag name="LATEXADDIN" val="\documentclass{article}&#10;\usepackage{amsmath}&#10;\usepackage[dvipsnames]{xcolor}&#10;\pagestyle{empty}&#10;&#10;\begin{document}&#10;&#10;\begin{itemize}&#10;  \item[\textcolor{lightgray}{\fontsize{10}{12}\selectfont $\bullet$}] \textcolor{lightgray}{Review}&#10;  \item[\textcolor{lightgray}{\fontsize{10}{12}\selectfont $\bullet$}] \textcolor{lightgray}{Introduction}&#10;  \item[\textcolor{lightgray}{\fontsize{10}{12}\selectfont $\bullet$}] \textcolor{lightgray}{NNBP decoding of BCH}&#10;  \item[\textcolor{lightgray}{\fontsize{10}{12}\selectfont $\bullet$}] \textcolor{lightgray}{NNBP decoding of LDPC}&#10;  \item[\textcolor{lightgray}{\fontsize{10}{12}\selectfont $\bullet$}] \textcolor{lightgray}{NNBP decoding of Hard Decision}&#10;  \item[\textcolor{MidnightBlue}{\fontsize{10}{12}\selectfont $\bullet$}] \textcolor{MidnightBlue}{\textbf{NNBP decoding of LDPC without SNR}}&#10;  \item[\textcolor{lightgray}{\fontsize{10}{12}\selectfont $\bullet$}] \textcolor{lightgray}{Future Research Directions}&#10;  \item[\textcolor{lightgray}{\fontsize{10}{12}\selectfont $\bullet$}] \textcolor{lightgray}{Reference}&#10;  &#10;\end{itemize}&#10;&#10;\end{document}&#10;"/>
  <p:tag name="IGUANATEXSIZE" val="20"/>
  <p:tag name="IGUANATEXCURSOR" val="693"/>
  <p:tag name="TRANSPARENCY" val="True"/>
  <p:tag name="LATEXENGINEID" val="0"/>
  <p:tag name="TEMPFOLDER" val="C:\temp\"/>
  <p:tag name="LATEXFORMHEIGHT" val="427"/>
  <p:tag name="LATEXFORMWIDTH" val="907"/>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411.6985"/>
  <p:tag name="ORIGINALWIDTH" val="4288.714"/>
  <p:tag name="OUTPUTTYPE" val="PNG"/>
  <p:tag name="IGUANATEXVERSION" val="161"/>
  <p:tag name="LATEXADDIN" val="\documentclass{article}&#10;\usepackage{amsmath}&#10;\pagestyle{empty}&#10;\begin{document}&#10;&#10;When performing soft decoding, the receiver needs Signal to Noise Ratio (SNR) for effective decoding. Without SNR, the decoding performance will degrade significantly.&#10;&#10;&#10;\end{document}"/>
  <p:tag name="IGUANATEXSIZE" val="18"/>
  <p:tag name="IGUANATEXCURSOR" val="194"/>
  <p:tag name="TRANSPARENCY" val="True"/>
  <p:tag name="LATEXENGINEID" val="0"/>
  <p:tag name="TEMPFOLDER" val="C:\temp\"/>
  <p:tag name="LATEXFORMHEIGHT" val="312"/>
  <p:tag name="LATEXFORMWIDTH" val="676.5"/>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4125.234"/>
  <p:tag name="OUTPUTTYPE" val="PNG"/>
  <p:tag name="IGUANATEXVERSION" val="161"/>
  <p:tag name="LATEXADDIN" val="\documentclass{article}&#10;\usepackage{amsmath}&#10;\pagestyle{empty}&#10;\begin{document}&#10;&#10;\begin{enumerate}&#10;    \item \textbf{Initialization:} For all VN, initialize all $L_{v_{i}}$ according to (1) for the appropriate channel model. Then, set $L_{v_{i} \to c_{j}} = L_{v_{i}}(LLR)$ at first iteration.&#10;\end{enumerate}&#10;&#10;&#10;\end{document}"/>
  <p:tag name="IGUANATEXSIZE" val="18"/>
  <p:tag name="IGUANATEXCURSOR" val="283"/>
  <p:tag name="TRANSPARENCY" val="True"/>
  <p:tag name="LATEXENGINEID" val="0"/>
  <p:tag name="TEMPFOLDER" val="C:\temp\"/>
  <p:tag name="LATEXFORMHEIGHT" val="312"/>
  <p:tag name="LATEXFORMWIDTH" val="479"/>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3319.085"/>
  <p:tag name="OUTPUTTYPE" val="PNG"/>
  <p:tag name="IGUANATEXVERSION" val="161"/>
  <p:tag name="LATEXADDIN" val="\documentclass{article}&#10;\usepackage{amsmath}&#10;\pagestyle{empty}&#10;\begin{document}&#10;&#10;\begin{equation}&#10;L_{v_{i}} = L(r_i | y_i) = \log \left( \frac{\Pr(r_i = 0 | y_i)}{\Pr(r_i = 1 | y_i)} \right) = \frac{2 y_i}{\sigma^2}&#10;\tag{1}&#10;\end{equation}&#10;&#10;&#10;\end{document}"/>
  <p:tag name="IGUANATEXSIZE" val="18"/>
  <p:tag name="IGUANATEXCURSOR" val="214"/>
  <p:tag name="TRANSPARENCY" val="True"/>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238.4702"/>
  <p:tag name="ORIGINALWIDTH" val="4288.714"/>
  <p:tag name="OUTPUTTYPE" val="PNG"/>
  <p:tag name="IGUANATEXVERSION" val="161"/>
  <p:tag name="LATEXADDIN" val="\documentclass{article}&#10;\usepackage{amsmath}&#10;\pagestyle{empty}&#10;\begin{document}&#10;&#10;\noindent $r_{i}$ represents the decoded codeword , $y_{i}$ represents the channel value and $\sigma$ is the Gaussian noise standard deviation.&#10;&#10;&#10;\end{document}"/>
  <p:tag name="IGUANATEXSIZE" val="18"/>
  <p:tag name="IGUANATEXCURSOR" val="91"/>
  <p:tag name="TRANSPARENCY" val="True"/>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395.2006"/>
  <p:tag name="OUTPUTTYPE" val="PNG"/>
  <p:tag name="IGUANATEXVERSION" val="161"/>
  <p:tag name="LATEXADDIN" val="\documentclass{article}&#10;\usepackage{amsmath}&#10;\pagestyle{empty}&#10;\begin{document}&#10;&#10;Recall : &#10;&#10;&#10;\end{document}"/>
  <p:tag name="IGUANATEXSIZE" val="18"/>
  <p:tag name="IGUANATEXCURSOR" val="90"/>
  <p:tag name="TRANSPARENCY" val="True"/>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239.2201"/>
  <p:tag name="OUTPUTTYPE" val="PNG"/>
  <p:tag name="IGUANATEXVERSION" val="161"/>
  <p:tag name="LATEXADDIN" val="\documentclass{article}&#10;\usepackage{amsmath}&#10;\pagestyle{empty}&#10;\begin{document}&#10;&#10;\textbf{H} = &#10;&#10;&#10;\end{document}"/>
  <p:tag name="IGUANATEXSIZE" val="20"/>
  <p:tag name="IGUANATEXCURSOR" val="91"/>
  <p:tag name="TRANSPARENCY" val="True"/>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1085.114"/>
  <p:tag name="OUTPUTTYPE" val="PNG"/>
  <p:tag name="IGUANATEXVERSION" val="161"/>
  <p:tag name="LATEXADDIN" val="\documentclass{article}&#10;\usepackage{amsmath}&#10;\pagestyle{empty}&#10;\begin{document}&#10;&#10;Model Information : &#10;&#10;&#10;\end{document}"/>
  <p:tag name="IGUANATEXSIZE" val="18"/>
  <p:tag name="IGUANATEXCURSOR" val="101"/>
  <p:tag name="TRANSPARENCY" val="True"/>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1085.864"/>
  <p:tag name="ORIGINALWIDTH" val="4192.726"/>
  <p:tag name="OUTPUTTYPE" val="PNG"/>
  <p:tag name="IGUANATEXVERSION" val="161"/>
  <p:tag name="LATEXADDIN" val="\documentclass{article}&#10;\usepackage{amsmath}&#10;\usepackage{xcolor}&#10;\pagestyle{empty}&#10;&#10;\begin{document}&#10;&#10;\begin{tabular}{|c|c|}&#10;\hline &#10;\textbf{Model} &amp; BP with 5 iteration = 10 layer Neural Network \\ \hline&#10;\textbf{Parity check matrix} &amp; LDPC (96,48), girth=6 \\ &#10;\hline &#10;\textbf{Training data set} &amp; SNR:3$\sim$4.5dB (step=0.1, \textcolor{red}{Zero CodeWord}) \\ &#10;\hline&#10;\textbf{Training data format} &amp; \textcolor{red}{received signal value} \\&#10;\hline&#10;\textbf{Loss Function} &amp; Mutiloss (BCE Loss) \\ &#10;\hline&#10;\textbf{Optimizer} &amp; RMSprop\\ &#10;\hline&#10;\textbf{Learning ratio} &amp; 0.001 \\ &#10;\hline&#10;\end{tabular}&#10;&#10;&#10;&#10;\end{document}"/>
  <p:tag name="IGUANATEXSIZE" val="18"/>
  <p:tag name="IGUANATEXCURSOR" val="326"/>
  <p:tag name="TRANSPARENCY" val="True"/>
  <p:tag name="LATEXENGINEID" val="0"/>
  <p:tag name="TEMPFOLDER" val="C:\temp\"/>
  <p:tag name="LATEXFORMHEIGHT" val="424"/>
  <p:tag name="LATEXFORMWIDTH" val="81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238.4702"/>
  <p:tag name="ORIGINALWIDTH" val="4284.964"/>
  <p:tag name="OUTPUTTYPE" val="PNG"/>
  <p:tag name="IGUANATEXVERSION" val="161"/>
  <p:tag name="LATEXADDIN" val="\documentclass{article}&#10;\usepackage{amsmath}&#10;\pagestyle{empty}&#10;\begin{document}&#10;&#10;\noindent To compare with the conventional BP algorithm without SNR using different numbers of iterations.&#10;&#10;&#10;&#10;&#10;&#10;&#10;&#10;&#10;&#10;\end{document}"/>
  <p:tag name="IGUANATEXSIZE" val="18"/>
  <p:tag name="IGUANATEXCURSOR" val="148"/>
  <p:tag name="TRANSPARENCY" val="True"/>
  <p:tag name="LATEXENGINEID" val="0"/>
  <p:tag name="TEMPFOLDER" val="C:\temp\"/>
  <p:tag name="LATEXFORMHEIGHT" val="312"/>
  <p:tag name="LATEXFORMWIDTH" val="633"/>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238.4702"/>
  <p:tag name="ORIGINALWIDTH" val="4297.713"/>
  <p:tag name="OUTPUTTYPE" val="PNG"/>
  <p:tag name="IGUANATEXVERSION" val="161"/>
  <p:tag name="LATEXADDIN" val="\documentclass{article}&#10;\usepackage{amsmath}&#10;\pagestyle{empty}&#10;\begin{document}&#10;&#10;\noindent To compare with the conventional BP algorithm  using different numbers of iterations.&#10;&#10;&#10;&#10;&#10;&#10;&#10;&#10;&#10;&#10;\end{document}"/>
  <p:tag name="IGUANATEXSIZE" val="18"/>
  <p:tag name="IGUANATEXCURSOR" val="137"/>
  <p:tag name="TRANSPARENCY" val="True"/>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260.9674"/>
  <p:tag name="ORIGINALWIDTH" val="4288.714"/>
  <p:tag name="OUTPUTTYPE" val="PNG"/>
  <p:tag name="IGUANATEXVERSION" val="161"/>
  <p:tag name="LATEXADDIN" val="\documentclass{article}&#10;\usepackage{amsmath}&#10;\pagestyle{empty}&#10;\begin{document}&#10;&#10;\noindent Comparison of the original model's performance and the performance after quantization.&#10;&#10;&#10;&#10;&#10;&#10;&#10;&#10;&#10;&#10;\end{document}"/>
  <p:tag name="IGUANATEXSIZE" val="18"/>
  <p:tag name="IGUANATEXCURSOR" val="177"/>
  <p:tag name="TRANSPARENCY" val="True"/>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411.6985"/>
  <p:tag name="ORIGINALWIDTH" val="4089.239"/>
  <p:tag name="OUTPUTTYPE" val="PNG"/>
  <p:tag name="IGUANATEXVERSION" val="161"/>
  <p:tag name="LATEXADDIN" val="\documentclass{article}&#10;\usepackage{amsmath}&#10;&#10;\usepackage[dvipsnames]{xcolor}&#10;\pagestyle{empty}&#10;\begin{document}&#10;\begin{itemize}&#10;  \item[\color{CadetBlue}{\fontsize{8}{10}\selectfont $\bullet$}] The model trained without SNR matches the performance of the conventional BP with known SNR. Additionally, using 5-bit quantization reduces the overall complexity.&#10;&#10;  %\item[\color{CadetBlue}{\fontsize{8}{10}\selectfont $\bullet$}] When using all-zero codewords to train a model, the absence of variability in the input could make it easier for the model to identify noise and potential cycles or interference patterns.&#10;&#10;&#10;  %\item[\color{CadetBlue}{\fontsize{8}{10}\selectfont $\bullet$}]  Using NNBP for soft decoding of BCH codes reduces the number of iterations and decreases complexity. It efficiently handles soft information, approaching correct decoding faster, and automates parameter learning to simplify the process.&#10;&#10;&#10;  %\item[\color{CadetBlue}{\fontsize{8}{10}\selectfont $\bullet$}] Since NNBP has demonstrated advantages in HDPC, the next step is to explore its performance when applied to LDPC. It will be interesting to see how NNBP handles the structure and decoding challenges of LDPC codes.&#10;\end{itemize}&#10;\end{document}&#10;&#10;&#10;&#10;&#10;&#10;&#10;&#10;&#10;"/>
  <p:tag name="IGUANATEXSIZE" val="18"/>
  <p:tag name="IGUANATEXCURSOR" val="546"/>
  <p:tag name="TRANSPARENCY" val="True"/>
  <p:tag name="LATEXENGINEID" val="0"/>
  <p:tag name="TEMPFOLDER" val="C:\temp\"/>
  <p:tag name="LATEXFORMHEIGHT" val="312"/>
  <p:tag name="LATEXFORMWIDTH" val="877.2"/>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1830.521"/>
  <p:tag name="ORIGINALWIDTH" val="2288.714"/>
  <p:tag name="OUTPUTTYPE" val="PNG"/>
  <p:tag name="IGUANATEXVERSION" val="161"/>
  <p:tag name="LATEXADDIN" val="\documentclass{article}&#10;\usepackage{amsmath}&#10;\usepackage[dvipsnames]{xcolor}&#10;\pagestyle{empty}&#10;&#10;\begin{document}&#10;&#10;\begin{itemize}&#10;  \item[\textcolor{lightgray}{\fontsize{10}{12}\selectfont $\bullet$}] \textcolor{lightgray}{Review}&#10;  \item[\textcolor{lightgray}{\fontsize{10}{12}\selectfont $\bullet$}] \textcolor{lightgray}{Introduction}&#10;  \item[\textcolor{lightgray}{\fontsize{10}{12}\selectfont $\bullet$}] \textcolor{lightgray}{NNBP decoding of BCH}&#10;  \item[\textcolor{lightgray}{\fontsize{10}{12}\selectfont $\bullet$}] \textcolor{lightgray}{NNBP decoding of LDPC}&#10;  \item[\textcolor{lightgray}{\fontsize{10}{12}\selectfont $\bullet$}] \textcolor{lightgray}{NNBP decoding of Hard Decision}&#10;  \item[\textcolor{lightgray}{\fontsize{10}{12}\selectfont $\bullet$}] \textcolor{lightgray}{NNBP decoding of LDPC without SNR}&#10;  \item[\textcolor{MidnightBlue}{\fontsize{10}{12}\selectfont $\bullet$}] \textcolor{MidnightBlue}{\textbf{Future Research Directions}}&#10;  \item[\textcolor{lightgray}{\fontsize{10}{12}\selectfont $\bullet$}] \textcolor{lightgray}{Reference}&#10;  &#10;\end{itemize}&#10;&#10;\end{document}&#10;"/>
  <p:tag name="IGUANATEXSIZE" val="20"/>
  <p:tag name="IGUANATEXCURSOR" val="693"/>
  <p:tag name="TRANSPARENCY" val="True"/>
  <p:tag name="LATEXENGINEID" val="0"/>
  <p:tag name="TEMPFOLDER" val="C:\temp\"/>
  <p:tag name="LATEXFORMHEIGHT" val="427"/>
  <p:tag name="LATEXFORMWIDTH" val="907"/>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1258.343"/>
  <p:tag name="ORIGINALWIDTH" val="4091.489"/>
  <p:tag name="OUTPUTTYPE" val="PNG"/>
  <p:tag name="IGUANATEXVERSION" val="161"/>
  <p:tag name="LATEXADDIN" val="\documentclass{article}&#10;\usepackage{amsmath}&#10;&#10;\usepackage[dvipsnames]{xcolor}&#10;\pagestyle{empty}&#10;\begin{document}&#10;\begin{itemize}&#10;  \item[\color{CadetBlue}{\fontsize{8}{10}\selectfont $\bullet$}] Since the hidden layers of neural network belief propagation are composed of CN updates and VN updates, they can be transformed into Recurrent neural network (RNN) and adopt a weight-sharing mechanism to reduce overall complexity.&#10;&#10;  \item[\color{CadetBlue}{\fontsize{8}{10}\selectfont $\bullet$}] The standard Belief Propagation (BP) implementation can be expensive due to the multiplications and hyperbolic functions needed for the check node function. As a result, the min-sum approximation is often used in practical decoders to reduce complexity.&#10;&#10;&#10;  %\item[\color{CadetBlue}{\fontsize{8}{10}\selectfont $\bullet$}]  Using NNBP for soft decoding of BCH codes reduces the number of iterations and decreases complexity. It efficiently handles soft information, approaching correct decoding faster, and automates parameter learning to simplify the process.&#10;&#10;&#10;  %\item[\color{CadetBlue}{\fontsize{8}{10}\selectfont $\bullet$}] Since NNBP has demonstrated advantages in HDPC, the next step is to explore its performance when applied to LDPC. It will be interesting to see how NNBP handles the structure and decoding challenges of LDPC codes.&#10;\end{itemize}&#10;\end{document}&#10;&#10;&#10;&#10;&#10;&#10;&#10;&#10;&#10;"/>
  <p:tag name="IGUANATEXSIZE" val="18"/>
  <p:tag name="IGUANATEXCURSOR" val="674"/>
  <p:tag name="TRANSPARENCY" val="True"/>
  <p:tag name="LATEXENGINEID" val="0"/>
  <p:tag name="TEMPFOLDER" val="C:\temp\"/>
  <p:tag name="LATEXFORMHEIGHT" val="312"/>
  <p:tag name="LATEXFORMWIDTH" val="877.2"/>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1829.021"/>
  <p:tag name="ORIGINALWIDTH" val="2288.714"/>
  <p:tag name="OUTPUTTYPE" val="PNG"/>
  <p:tag name="IGUANATEXVERSION" val="161"/>
  <p:tag name="LATEXADDIN" val="\documentclass{article}&#10;\usepackage{amsmath}&#10;\usepackage[dvipsnames]{xcolor}&#10;\pagestyle{empty}&#10;&#10;\begin{document}&#10;&#10;\begin{itemize}&#10;  \item[\textcolor{lightgray}{\fontsize{10}{12}\selectfont $\bullet$}] \textcolor{lightgray}{Review}&#10;  \item[\textcolor{lightgray}{\fontsize{10}{12}\selectfont $\bullet$}] \textcolor{lightgray}{Introduction}&#10;  \item[\textcolor{lightgray}{\fontsize{10}{12}\selectfont $\bullet$}] \textcolor{lightgray}{NNBP decoding of BCH}&#10;  \item[\textcolor{lightgray}{\fontsize{10}{12}\selectfont $\bullet$}] \textcolor{lightgray}{NNBP decoding of LDPC}&#10;  \item[\textcolor{lightgray}{\fontsize{10}{12}\selectfont $\bullet$}] \textcolor{lightgray}{NNBP decoding of Hard Decision}&#10;  \item[\textcolor{lightgray}{\fontsize{10}{12}\selectfont $\bullet$}] \textcolor{lightgray}{NNBP decoding of LDPC without SNR}&#10;  \item[\textcolor{lightgray}{\fontsize{10}{12}\selectfont $\bullet$}] \textcolor{lightgray}{Future Research Directions}&#10;  \item[\textcolor{MidnightBlue}{\fontsize{10}{12}\selectfont $\bullet$}] \textcolor{MidnightBlue}{\textbf{Reference}}&#10;  &#10;\end{itemize}&#10;&#10;\end{document}&#10;"/>
  <p:tag name="IGUANATEXSIZE" val="20"/>
  <p:tag name="IGUANATEXCURSOR" val="693"/>
  <p:tag name="TRANSPARENCY" val="True"/>
  <p:tag name="LATEXENGINEID" val="0"/>
  <p:tag name="TEMPFOLDER" val="C:\temp\"/>
  <p:tag name="LATEXFORMHEIGHT" val="427"/>
  <p:tag name="LATEXFORMWIDTH" val="907"/>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1805.774"/>
  <p:tag name="ORIGINALWIDTH" val="4090.739"/>
  <p:tag name="OUTPUTTYPE" val="PNG"/>
  <p:tag name="IGUANATEXVERSION" val="161"/>
  <p:tag name="LATEXADDIN" val="\documentclass{article}&#10;\usepackage{amsmath}&#10;&#10;\usepackage[dvipsnames]{xcolor}&#10;\pagestyle{empty}&#10;\begin{document}&#10;\begin{itemize}&#10;  \item[\color{CadetBlue}{\fontsize{8}{10}\selectfont $\bullet$}] E. Nachmani, E. Marciano, L. Lugosch, W. J. Gross, D. Burshtein and Y. Be’ery, &quot;Deep Learning Methods for Improved Decoding of Linear Codes,&quot; in IEEE Journal of Selected Topics in Signal Processing, vol. 12, no. 1, pp. 119-131, Feb. 2018.&#10;&#10;&#10;  \item[\color{CadetBlue}{\fontsize{8}{10}\selectfont $\bullet$}] E. Nachmani, Y. Be'ery and D. Burshtein, &quot;Learning to decode linear codes using deep learning,&quot; 2016 54th Annual Allerton Conference on Communication, Control, and Computing (Allerton), Monticello, IL, USA, 2016.&#10;&#10;&#10;  \item[\color{CadetBlue}{\fontsize{8}{10}\selectfont $\bullet$}] Q. Wang et al., &quot;Normalized Min-Sum Neural Network for LDPC Decoding,&quot; in IEEE Transactions on Cognitive Communications and Networking, vol. 9, no. 1, pp. 70-81, Feb. 2023.&#10;&#10;&#10;  %\item[\color{CadetBlue}{\fontsize{8}{10}\selectfont $\bullet$}] Since NNBP has demonstrated advantages in HDPC, the next step is to explore its performance when applied to LDPC. It will be interesting to see how NNBP handles the structure and decoding challenges of LDPC codes.&#10;\end{itemize}&#10;\end{document}&#10;&#10;&#10;&#10;&#10;&#10;&#10;&#10;&#10;"/>
  <p:tag name="IGUANATEXSIZE" val="18"/>
  <p:tag name="IGUANATEXCURSOR" val="433"/>
  <p:tag name="TRANSPARENCY" val="True"/>
  <p:tag name="LATEXENGINEID" val="0"/>
  <p:tag name="TEMPFOLDER" val="C:\temp\"/>
  <p:tag name="LATEXFORMHEIGHT" val="312"/>
  <p:tag name="LATEXFORMWIDTH" val="877.2"/>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262.092"/>
  <p:tag name="OUTPUTTYPE" val="PNG"/>
  <p:tag name="IGUANATEXVERSION" val="161"/>
  <p:tag name="LATEXADDIN" val="\documentclass{article}&#10;\usepackage{xcolor}&#10;\usepackage{amsmath}&#10;\pagestyle{empty}&#10;\begin{document}&#10;\textcolor{brown}{\textbf{Variable Node (VN)}}&#10;&#10;&#10;\end{document}"/>
  <p:tag name="IGUANATEXSIZE" val="20"/>
  <p:tag name="IGUANATEXCURSOR" val="116"/>
  <p:tag name="TRANSPARENCY" val="True"/>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18.11"/>
  <p:tag name="OUTPUTTYPE" val="PNG"/>
  <p:tag name="IGUANATEXVERSION" val="161"/>
  <p:tag name="LATEXADDIN" val="\documentclass{article}&#10;\usepackage{xcolor}&#10;\usepackage{amsmath}&#10;\pagestyle{empty}&#10;\begin{document}&#10;\textcolor{teal}{\textbf{Check Node (CN)}}&#10; &#10;&#10;&#10;\end{document}"/>
  <p:tag name="IGUANATEXSIZE" val="20"/>
  <p:tag name="IGUANATEXCURSOR" val="115"/>
  <p:tag name="TRANSPARENCY" val="True"/>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16.2354"/>
  <p:tag name="ORIGINALWIDTH" val="157.4803"/>
  <p:tag name="OUTPUTTYPE" val="PNG"/>
  <p:tag name="IGUANATEXVERSION" val="161"/>
  <p:tag name="LATEXADDIN" val="\documentclass{article}&#10;\usepackage{amsmath}&#10;\pagestyle{empty}&#10;\begin{document}&#10;&#10;$L_{v_i}$&#10;&#10;&#10;\end{document}"/>
  <p:tag name="IGUANATEXSIZE" val="20"/>
  <p:tag name="IGUANATEXCURSOR" val="89"/>
  <p:tag name="TRANSPARENCY" val="True"/>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4125.234"/>
  <p:tag name="OUTPUTTYPE" val="PNG"/>
  <p:tag name="IGUANATEXVERSION" val="161"/>
  <p:tag name="LATEXADDIN" val="\documentclass{article}&#10;\usepackage{amsmath}&#10;\pagestyle{empty}&#10;\begin{document}&#10;&#10;\begin{enumerate}&#10;    \item \textbf{Initialization:} For all VN, initialize all $L_{v_{i}}$ according to (1) for the appropriate channel model. Then, set $L_{v_{i} \to c_{j}} = L_{v_{i}}(LLR)$ at first iteration.&#10;\end{enumerate}&#10;&#10;&#10;\end{document}"/>
  <p:tag name="IGUANATEXSIZE" val="18"/>
  <p:tag name="IGUANATEXCURSOR" val="283"/>
  <p:tag name="TRANSPARENCY" val="True"/>
  <p:tag name="LATEXENGINEID" val="0"/>
  <p:tag name="TEMPFOLDER" val="C:\temp\"/>
  <p:tag name="LATEXFORMHEIGHT" val="312"/>
  <p:tag name="LATEXFORMWIDTH" val="479"/>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327.709"/>
  <p:tag name="LATEXADDIN" val="\documentclass{article}&#10;\usepackage{amsmath}&#10;\pagestyle{empty}&#10;\begin{document}&#10;&#10;$L_{v_{(i+1)}}$&#10;&#10;&#10;\end{document}"/>
  <p:tag name="IGUANATEXSIZE" val="20"/>
  <p:tag name="IGUANATEXCURSOR" val="93"/>
  <p:tag name="TRANSPARENCY" val="True"/>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327.709"/>
  <p:tag name="LATEXADDIN" val="\documentclass{article}&#10;\usepackage{amsmath}&#10;\pagestyle{empty}&#10;\begin{document}&#10;&#10;$L_{v_{(i+2)}}$&#10;&#10;&#10;\end{document}"/>
  <p:tag name="IGUANATEXSIZE" val="20"/>
  <p:tag name="IGUANATEXCURSOR" val="93"/>
  <p:tag name="TRANSPARENCY" val="True"/>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327.709"/>
  <p:tag name="LATEXADDIN" val="\documentclass{article}&#10;\usepackage{amsmath}&#10;\pagestyle{empty}&#10;\begin{document}&#10;&#10;$L_{v_{(i+3)}}$&#10;&#10;&#10;\end{document}"/>
  <p:tag name="IGUANATEXSIZE" val="20"/>
  <p:tag name="IGUANATEXCURSOR" val="93"/>
  <p:tag name="TRANSPARENCY" val="True"/>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327.709"/>
  <p:tag name="LATEXADDIN" val="\documentclass{article}&#10;\usepackage{amsmath}&#10;\pagestyle{empty}&#10;\begin{document}&#10;&#10;$L_{v_{(i+4)}}$&#10;&#10;&#10;\end{document}"/>
  <p:tag name="IGUANATEXSIZE" val="20"/>
  <p:tag name="IGUANATEXCURSOR" val="93"/>
  <p:tag name="TRANSPARENCY" val="True"/>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39.97"/>
  <p:tag name="ORIGINALWIDTH" val="4132.733"/>
  <p:tag name="OUTPUTTYPE" val="PNG"/>
  <p:tag name="IGUANATEXVERSION" val="161"/>
  <p:tag name="LATEXADDIN" val="\documentclass{article}&#10;\usepackage{amsmath}&#10;\pagestyle{empty}&#10;\begin{document}&#10;&#10;\begin{enumerate} &#10;          \setcounter{enumi}{1}&#10;    \item \textbf{CN update:} Compute outgoing CN messages $L_{c_j \to v_i}$ for each CN to be transmitted to the VNs.&#10;    &#10;\end{enumerate}&#10;&#10;&#10;\end{document}"/>
  <p:tag name="IGUANATEXSIZE" val="18"/>
  <p:tag name="IGUANATEXCURSOR" val="255"/>
  <p:tag name="TRANSPARENCY" val="True"/>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212.2235"/>
  <p:tag name="OUTPUTTYPE" val="PNG"/>
  <p:tag name="IGUANATEXVERSION" val="161"/>
  <p:tag name="LATEXADDIN" val="\documentclass{article}&#10;\usepackage{amsmath}&#10;\pagestyle{empty}&#10;\begin{document}&#10;&#10;Ex : &#10;&#10;&#10;\end{document}"/>
  <p:tag name="IGUANATEXSIZE" val="18"/>
  <p:tag name="IGUANATEXCURSOR" val="86"/>
  <p:tag name="TRANSPARENCY" val="True"/>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3192.351"/>
  <p:tag name="OUTPUTTYPE" val="PNG"/>
  <p:tag name="IGUANATEXVERSION" val="161"/>
  <p:tag name="LATEXADDIN" val="\documentclass{article}&#10;\usepackage{amsmath}&#10;\usepackage{xcolor}&#10;\pagestyle{empty}&#10;&#10;\begin{document}&#10;&#10;\[&#10;\textcolor{blue}{L_{c_0 \to v_0}} = 2 \tanh^{-1} \left( &#10;\tanh \left( \frac{1}{2} \textcolor{green}{L_{v_2 \to c_0}} \right) &#10;\times &#10;\tanh \left( \frac{1}{2} \textcolor{magenta}{L_{v_4 \to c_0}} \right) &#10; \right)&#10;\]&#10;&#10;\end{document}"/>
  <p:tag name="IGUANATEXSIZE" val="18"/>
  <p:tag name="IGUANATEXCURSOR" val="309"/>
  <p:tag name="TRANSPARENCY" val="True"/>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3479.565"/>
  <p:tag name="OUTPUTTYPE" val="PNG"/>
  <p:tag name="IGUANATEXVERSION" val="161"/>
  <p:tag name="LATEXADDIN" val="\documentclass{article}&#10;\usepackage{amsmath}&#10;\pagestyle{empty}&#10;\begin{document}&#10;&#10;&#10;\begin{equation}&#10; \textstyle L_{c_j \to v_i} = 2 \tanh^{-1} \left( \prod_{v' \in N(c_j){\setminus}{v_i}} \tanh \left( \frac{1}{2} L_{v' \to c_j} \right) \right)&#10;\tag{2}&#10;\end{equation}&#10;&#10;\end{document}"/>
  <p:tag name="IGUANATEXSIZE" val="18"/>
  <p:tag name="IGUANATEXCURSOR" val="249"/>
  <p:tag name="TRANSPARENCY" val="True"/>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01.9872"/>
  <p:tag name="LATEXADDIN" val="\documentclass{article}&#10;\usepackage{amsmath}&#10;\pagestyle{empty}&#10;\begin{document}&#10;&#10;$v_0$&#10;&#10;&#10;\end{document}"/>
  <p:tag name="IGUANATEXSIZE" val="20"/>
  <p:tag name="IGUANATEXCURSOR" val="85"/>
  <p:tag name="TRANSPARENCY" val="True"/>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8.23772"/>
  <p:tag name="LATEXADDIN" val="\documentclass{article}&#10;\usepackage{amsmath}&#10;\pagestyle{empty}&#10;\begin{document}&#10;&#10;$v_1$&#10;&#10;&#10;\end{document}"/>
  <p:tag name="IGUANATEXSIZE" val="20"/>
  <p:tag name="IGUANATEXCURSOR" val="85"/>
  <p:tag name="TRANSPARENCY" val="True"/>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3319.085"/>
  <p:tag name="OUTPUTTYPE" val="PNG"/>
  <p:tag name="IGUANATEXVERSION" val="161"/>
  <p:tag name="LATEXADDIN" val="\documentclass{article}&#10;\usepackage{amsmath}&#10;\pagestyle{empty}&#10;\begin{document}&#10;&#10;\begin{equation}&#10;L_{v_{i}} = L(r_i | y_i) = \log \left( \frac{\Pr(r_i = 0 | y_i)}{\Pr(r_i = 1 | y_i)} \right) = \frac{2 y_i}{\sigma^2}&#10;\tag{1}&#10;\end{equation}&#10;&#10;&#10;\end{document}"/>
  <p:tag name="IGUANATEXSIZE" val="18"/>
  <p:tag name="IGUANATEXCURSOR" val="214"/>
  <p:tag name="TRANSPARENCY" val="True"/>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01.2373"/>
  <p:tag name="LATEXADDIN" val="\documentclass{article}&#10;\usepackage{amsmath}&#10;\pagestyle{empty}&#10;\begin{document}&#10;&#10;$v_2$&#10;&#10;&#10;\end{document}"/>
  <p:tag name="IGUANATEXSIZE" val="20"/>
  <p:tag name="IGUANATEXCURSOR" val="85"/>
  <p:tag name="TRANSPARENCY" val="True"/>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01.9872"/>
  <p:tag name="LATEXADDIN" val="\documentclass{article}&#10;\usepackage{amsmath}&#10;\pagestyle{empty}&#10;\begin{document}&#10;&#10;$v_3$&#10;&#10;&#10;\end{document}"/>
  <p:tag name="IGUANATEXSIZE" val="20"/>
  <p:tag name="IGUANATEXCURSOR" val="85"/>
  <p:tag name="TRANSPARENCY" val="True"/>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03.4871"/>
  <p:tag name="LATEXADDIN" val="\documentclass{article}&#10;\usepackage{amsmath}&#10;\pagestyle{empty}&#10;\begin{document}&#10;&#10;$v_4$&#10;&#10;&#10;\end{document}"/>
  <p:tag name="IGUANATEXSIZE" val="20"/>
  <p:tag name="IGUANATEXCURSOR" val="85"/>
  <p:tag name="TRANSPARENCY" val="True"/>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94.48819"/>
  <p:tag name="LATEXADDIN" val="\documentclass{article}&#10;\usepackage{amsmath}&#10;\pagestyle{empty}&#10;\begin{document}&#10;&#10;$c_0$&#10;&#10;&#10;\end{document}"/>
  <p:tag name="IGUANATEXSIZE" val="20"/>
  <p:tag name="IGUANATEXCURSOR" val="83"/>
  <p:tag name="TRANSPARENCY" val="True"/>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0.73866"/>
  <p:tag name="LATEXADDIN" val="\documentclass{article}&#10;\usepackage{amsmath}&#10;\pagestyle{empty}&#10;\begin{document}&#10;&#10;$c_1$&#10;&#10;&#10;\end{document}"/>
  <p:tag name="IGUANATEXSIZE" val="20"/>
  <p:tag name="IGUANATEXCURSOR" val="85"/>
  <p:tag name="TRANSPARENCY" val="True"/>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3.73827"/>
  <p:tag name="LATEXADDIN" val="\documentclass{article}&#10;\usepackage{amsmath}&#10;\pagestyle{empty}&#10;\begin{document}&#10;&#10;$c_2$&#10;&#10;&#10;\end{document}"/>
  <p:tag name="IGUANATEXSIZE" val="20"/>
  <p:tag name="IGUANATEXCURSOR" val="85"/>
  <p:tag name="TRANSPARENCY" val="True"/>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262.092"/>
  <p:tag name="OUTPUTTYPE" val="PNG"/>
  <p:tag name="IGUANATEXVERSION" val="161"/>
  <p:tag name="LATEXADDIN" val="\documentclass{article}&#10;\usepackage{xcolor}&#10;\usepackage{amsmath}&#10;\pagestyle{empty}&#10;\begin{document}&#10;\textcolor{brown}{\textbf{Variable Node (VN)}}&#10;&#10;&#10;\end{document}"/>
  <p:tag name="IGUANATEXSIZE" val="20"/>
  <p:tag name="IGUANATEXCURSOR" val="116"/>
  <p:tag name="TRANSPARENCY" val="True"/>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18.11"/>
  <p:tag name="OUTPUTTYPE" val="PNG"/>
  <p:tag name="IGUANATEXVERSION" val="161"/>
  <p:tag name="LATEXADDIN" val="\documentclass{article}&#10;\usepackage{xcolor}&#10;\usepackage{amsmath}&#10;\pagestyle{empty}&#10;\begin{document}&#10;\textcolor{teal}{\textbf{Check Node (CN)}}&#10; &#10;&#10;&#10;\end{document}"/>
  <p:tag name="IGUANATEXSIZE" val="20"/>
  <p:tag name="IGUANATEXCURSOR" val="115"/>
  <p:tag name="TRANSPARENCY" val="True"/>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16.9854"/>
  <p:tag name="ORIGINALWIDTH" val="167.2291"/>
  <p:tag name="LATEXADDIN" val="\documentclass{article}&#10;\usepackage{amsmath}&#10;\pagestyle{empty}&#10;\begin{document}&#10;&#10;$L_{v_0}$&#10;&#10;&#10;\end{document}"/>
  <p:tag name="IGUANATEXSIZE" val="20"/>
  <p:tag name="IGUANATEXCURSOR" val="88"/>
  <p:tag name="TRANSPARENCY" val="True"/>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164.2294"/>
  <p:tag name="LATEXADDIN" val="\documentclass{article}&#10;\usepackage{amsmath}&#10;\pagestyle{empty}&#10;\begin{document}&#10;&#10;$L_{v_{1}}$&#10;&#10;&#10;\end{document}"/>
  <p:tag name="IGUANATEXSIZE" val="20"/>
  <p:tag name="IGUANATEXCURSOR" val="89"/>
  <p:tag name="TRANSPARENCY" val="True"/>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38.4702"/>
  <p:tag name="ORIGINALWIDTH" val="4288.714"/>
  <p:tag name="OUTPUTTYPE" val="PNG"/>
  <p:tag name="IGUANATEXVERSION" val="161"/>
  <p:tag name="LATEXADDIN" val="\documentclass{article}&#10;\usepackage{amsmath}&#10;\pagestyle{empty}&#10;\begin{document}&#10;&#10;\noindent $r_{i}$ represents the decoded codeword , $y_{i}$ represents the channel value and $\sigma$ is the Gaussian noise standard deviation.&#10;&#10;&#10;\end{document}"/>
  <p:tag name="IGUANATEXSIZE" val="18"/>
  <p:tag name="IGUANATEXCURSOR" val="91"/>
  <p:tag name="TRANSPARENCY" val="True"/>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166.4792"/>
  <p:tag name="LATEXADDIN" val="\documentclass{article}&#10;\usepackage{amsmath}&#10;\pagestyle{empty}&#10;\begin{document}&#10;&#10;$L_{v_{2}}$&#10;&#10;&#10;\end{document}"/>
  <p:tag name="IGUANATEXSIZE" val="20"/>
  <p:tag name="IGUANATEXCURSOR" val="89"/>
  <p:tag name="TRANSPARENCY" val="True"/>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16.9854"/>
  <p:tag name="ORIGINALWIDTH" val="167.2291"/>
  <p:tag name="LATEXADDIN" val="\documentclass{article}&#10;\usepackage{amsmath}&#10;\pagestyle{empty}&#10;\begin{document}&#10;&#10;$L_{v_{3}}$&#10;&#10;&#10;\end{document}"/>
  <p:tag name="IGUANATEXSIZE" val="20"/>
  <p:tag name="IGUANATEXCURSOR" val="89"/>
  <p:tag name="TRANSPARENCY" val="True"/>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168.7289"/>
  <p:tag name="LATEXADDIN" val="\documentclass{article}&#10;\usepackage{amsmath}&#10;\pagestyle{empty}&#10;\begin{document}&#10;&#10;$L_{v_{4}}$&#10;&#10;&#10;\end{document}"/>
  <p:tag name="IGUANATEXSIZE" val="20"/>
  <p:tag name="IGUANATEXCURSOR" val="89"/>
  <p:tag name="TRANSPARENCY" val="True"/>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39.97"/>
  <p:tag name="ORIGINALWIDTH" val="4134.233"/>
  <p:tag name="OUTPUTTYPE" val="PNG"/>
  <p:tag name="IGUANATEXVERSION" val="161"/>
  <p:tag name="LATEXADDIN" val="\documentclass{article}&#10;\usepackage{amsmath}&#10;\pagestyle{empty}&#10;\begin{document}&#10;&#10;\begin{enumerate} &#10;          \setcounter{enumi}{2}&#10;    \item \textbf{VN update:} Compute outgoing VN messages $L_{v_i \to c_j}$ for each VN to be transmitted to the CNs.&#10;&#10;&#10;\end{enumerate}&#10;&#10;&#10;\end{document}"/>
  <p:tag name="IGUANATEXSIZE" val="18"/>
  <p:tag name="IGUANATEXCURSOR" val="251"/>
  <p:tag name="TRANSPARENCY" val="True"/>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212.2235"/>
  <p:tag name="OUTPUTTYPE" val="PNG"/>
  <p:tag name="IGUANATEXVERSION" val="161"/>
  <p:tag name="LATEXADDIN" val="\documentclass{article}&#10;\usepackage{amsmath}&#10;\pagestyle{empty}&#10;\begin{document}&#10;&#10;Ex : &#10;&#10;&#10;\end{document}"/>
  <p:tag name="IGUANATEXSIZE" val="18"/>
  <p:tag name="IGUANATEXCURSOR" val="86"/>
  <p:tag name="TRANSPARENCY" val="True"/>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16.9854"/>
  <p:tag name="ORIGINALWIDTH" val="1248.594"/>
  <p:tag name="OUTPUTTYPE" val="PNG"/>
  <p:tag name="IGUANATEXVERSION" val="161"/>
  <p:tag name="LATEXADDIN" val="\documentclass{article}&#10;\usepackage{amsmath}&#10;\usepackage{xcolor}&#10;\pagestyle{empty}&#10;&#10;\begin{document}&#10;&#10;\[&#10;\textcolor{blue}{L_{v_0 \to c_0}} = &#10;\textcolor{green}{L_{v_0}} +&#10;\textcolor{magenta}{L_{c_2 \to v_0}} &#10;\]&#10;&#10;\end{document}"/>
  <p:tag name="IGUANATEXSIZE" val="18"/>
  <p:tag name="IGUANATEXCURSOR" val="203"/>
  <p:tag name="TRANSPARENCY" val="True"/>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3025.122"/>
  <p:tag name="OUTPUTTYPE" val="PNG"/>
  <p:tag name="IGUANATEXVERSION" val="161"/>
  <p:tag name="LATEXADDIN" val="\documentclass{article}&#10;\usepackage{amsmath}&#10;\pagestyle{empty}&#10;\begin{document}&#10;&#10;&#10;\begin{equation}&#10;L_{v_i \to c_j} = L_{v_i} + \sum_{c' \in N(v_i) \setminus c_j} L_{c' \to v_i}&#10;\tag{3}&#10;\end{equation}&#10;&#10;\end{document}"/>
  <p:tag name="IGUANATEXSIZE" val="18"/>
  <p:tag name="IGUANATEXCURSOR" val="183"/>
  <p:tag name="TRANSPARENCY" val="True"/>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01.9872"/>
  <p:tag name="LATEXADDIN" val="\documentclass{article}&#10;\usepackage{amsmath}&#10;\pagestyle{empty}&#10;\begin{document}&#10;&#10;$v_0$&#10;&#10;&#10;\end{document}"/>
  <p:tag name="IGUANATEXSIZE" val="20"/>
  <p:tag name="IGUANATEXCURSOR" val="85"/>
  <p:tag name="TRANSPARENCY" val="True"/>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8.23772"/>
  <p:tag name="LATEXADDIN" val="\documentclass{article}&#10;\usepackage{amsmath}&#10;\pagestyle{empty}&#10;\begin{document}&#10;&#10;$v_1$&#10;&#10;&#10;\end{document}"/>
  <p:tag name="IGUANATEXSIZE" val="20"/>
  <p:tag name="IGUANATEXCURSOR" val="85"/>
  <p:tag name="TRANSPARENCY" val="True"/>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01.2373"/>
  <p:tag name="LATEXADDIN" val="\documentclass{article}&#10;\usepackage{amsmath}&#10;\pagestyle{empty}&#10;\begin{document}&#10;&#10;$v_2$&#10;&#10;&#10;\end{document}"/>
  <p:tag name="IGUANATEXSIZE" val="20"/>
  <p:tag name="IGUANATEXCURSOR" val="85"/>
  <p:tag name="TRANSPARENCY" val="True"/>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SELECTIONNAME" val="Group 205"/>
  <p:tag name="LAYER" val="2"/>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01.9872"/>
  <p:tag name="LATEXADDIN" val="\documentclass{article}&#10;\usepackage{amsmath}&#10;\pagestyle{empty}&#10;\begin{document}&#10;&#10;$v_3$&#10;&#10;&#10;\end{document}"/>
  <p:tag name="IGUANATEXSIZE" val="20"/>
  <p:tag name="IGUANATEXCURSOR" val="85"/>
  <p:tag name="TRANSPARENCY" val="True"/>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03.4871"/>
  <p:tag name="LATEXADDIN" val="\documentclass{article}&#10;\usepackage{amsmath}&#10;\pagestyle{empty}&#10;\begin{document}&#10;&#10;$v_4$&#10;&#10;&#10;\end{document}"/>
  <p:tag name="IGUANATEXSIZE" val="20"/>
  <p:tag name="IGUANATEXCURSOR" val="85"/>
  <p:tag name="TRANSPARENCY" val="True"/>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94.48819"/>
  <p:tag name="LATEXADDIN" val="\documentclass{article}&#10;\usepackage{amsmath}&#10;\pagestyle{empty}&#10;\begin{document}&#10;&#10;$c_0$&#10;&#10;&#10;\end{document}"/>
  <p:tag name="IGUANATEXSIZE" val="20"/>
  <p:tag name="IGUANATEXCURSOR" val="83"/>
  <p:tag name="TRANSPARENCY" val="True"/>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0.73866"/>
  <p:tag name="LATEXADDIN" val="\documentclass{article}&#10;\usepackage{amsmath}&#10;\pagestyle{empty}&#10;\begin{document}&#10;&#10;$c_1$&#10;&#10;&#10;\end{document}"/>
  <p:tag name="IGUANATEXSIZE" val="20"/>
  <p:tag name="IGUANATEXCURSOR" val="85"/>
  <p:tag name="TRANSPARENCY" val="True"/>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3.73827"/>
  <p:tag name="LATEXADDIN" val="\documentclass{article}&#10;\usepackage{amsmath}&#10;\pagestyle{empty}&#10;\begin{document}&#10;&#10;$c_2$&#10;&#10;&#10;\end{document}"/>
  <p:tag name="IGUANATEXSIZE" val="20"/>
  <p:tag name="IGUANATEXCURSOR" val="85"/>
  <p:tag name="TRANSPARENCY" val="True"/>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262.092"/>
  <p:tag name="OUTPUTTYPE" val="PNG"/>
  <p:tag name="IGUANATEXVERSION" val="161"/>
  <p:tag name="LATEXADDIN" val="\documentclass{article}&#10;\usepackage{xcolor}&#10;\usepackage{amsmath}&#10;\pagestyle{empty}&#10;\begin{document}&#10;\textcolor{brown}{\textbf{Variable Node (VN)}}&#10;&#10;&#10;\end{document}"/>
  <p:tag name="IGUANATEXSIZE" val="20"/>
  <p:tag name="IGUANATEXCURSOR" val="116"/>
  <p:tag name="TRANSPARENCY" val="True"/>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18.11"/>
  <p:tag name="OUTPUTTYPE" val="PNG"/>
  <p:tag name="IGUANATEXVERSION" val="161"/>
  <p:tag name="LATEXADDIN" val="\documentclass{article}&#10;\usepackage{xcolor}&#10;\usepackage{amsmath}&#10;\pagestyle{empty}&#10;\begin{document}&#10;\textcolor{teal}{\textbf{Check Node (CN)}}&#10; &#10;&#10;&#10;\end{document}"/>
  <p:tag name="IGUANATEXSIZE" val="20"/>
  <p:tag name="IGUANATEXCURSOR" val="115"/>
  <p:tag name="TRANSPARENCY" val="True"/>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16.9854"/>
  <p:tag name="ORIGINALWIDTH" val="167.2291"/>
  <p:tag name="LATEXADDIN" val="\documentclass{article}&#10;\usepackage{amsmath}&#10;\pagestyle{empty}&#10;\begin{document}&#10;&#10;$L_{v_0}$&#10;&#10;&#10;\end{document}"/>
  <p:tag name="IGUANATEXSIZE" val="20"/>
  <p:tag name="IGUANATEXCURSOR" val="88"/>
  <p:tag name="TRANSPARENCY" val="True"/>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164.2294"/>
  <p:tag name="LATEXADDIN" val="\documentclass{article}&#10;\usepackage{amsmath}&#10;\pagestyle{empty}&#10;\begin{document}&#10;&#10;$L_{v_{1}}$&#10;&#10;&#10;\end{document}"/>
  <p:tag name="IGUANATEXSIZE" val="20"/>
  <p:tag name="IGUANATEXCURSOR" val="89"/>
  <p:tag name="TRANSPARENCY" val="True"/>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166.4792"/>
  <p:tag name="LATEXADDIN" val="\documentclass{article}&#10;\usepackage{amsmath}&#10;\pagestyle{empty}&#10;\begin{document}&#10;&#10;$L_{v_{2}}$&#10;&#10;&#10;\end{document}"/>
  <p:tag name="IGUANATEXSIZE" val="20"/>
  <p:tag name="IGUANATEXCURSOR" val="89"/>
  <p:tag name="TRANSPARENCY" val="True"/>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766.4042"/>
  <p:tag name="OUTPUTTYPE" val="PNG"/>
  <p:tag name="IGUANATEXVERSION" val="161"/>
  <p:tag name="LATEXADDIN" val="\documentclass{article}&#10;\usepackage{amsmath}&#10;\pagestyle{empty}&#10;\begin{document}&#10;&#10;Tanner Graph&#10;&#10;&#10;\end{document}"/>
  <p:tag name="IGUANATEXSIZE" val="20"/>
  <p:tag name="IGUANATEXCURSOR" val="93"/>
  <p:tag name="TRANSPARENCY" val="True"/>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16.9854"/>
  <p:tag name="ORIGINALWIDTH" val="167.2291"/>
  <p:tag name="LATEXADDIN" val="\documentclass{article}&#10;\usepackage{amsmath}&#10;\pagestyle{empty}&#10;\begin{document}&#10;&#10;$L_{v_{3}}$&#10;&#10;&#10;\end{document}"/>
  <p:tag name="IGUANATEXSIZE" val="20"/>
  <p:tag name="IGUANATEXCURSOR" val="89"/>
  <p:tag name="TRANSPARENCY" val="True"/>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168.7289"/>
  <p:tag name="LATEXADDIN" val="\documentclass{article}&#10;\usepackage{amsmath}&#10;\pagestyle{empty}&#10;\begin{document}&#10;&#10;$L_{v_{4}}$&#10;&#10;&#10;\end{document}"/>
  <p:tag name="IGUANATEXSIZE" val="20"/>
  <p:tag name="IGUANATEXCURSOR" val="89"/>
  <p:tag name="TRANSPARENCY" val="True"/>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2584.177"/>
  <p:tag name="OUTPUTTYPE" val="PNG"/>
  <p:tag name="IGUANATEXVERSION" val="161"/>
  <p:tag name="LATEXADDIN" val="\documentclass{article}&#10;\usepackage{amsmath}&#10;\pagestyle{empty}&#10;\begin{document}&#10;&#10;\begin{enumerate}&#10;    \setcounter{enumi}{3}&#10;    \item \textbf{LLR total:} For $i = 0, 1, \dots, n-1$, compute&#10;    &#10;\end{enumerate}&#10;&#10;&#10;\end{document}"/>
  <p:tag name="IGUANATEXSIZE" val="18"/>
  <p:tag name="IGUANATEXCURSOR" val="161"/>
  <p:tag name="TRANSPARENCY" val="True"/>
  <p:tag name="LATEXENGINEID" val="0"/>
  <p:tag name="TEMPFOLDER" val="C:\temp\"/>
  <p:tag name="LATEXFORMHEIGHT" val="395.5"/>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212.2235"/>
  <p:tag name="OUTPUTTYPE" val="PNG"/>
  <p:tag name="IGUANATEXVERSION" val="161"/>
  <p:tag name="LATEXADDIN" val="\documentclass{article}&#10;\usepackage{amsmath}&#10;\pagestyle{empty}&#10;\begin{document}&#10;&#10;Ex : &#10;&#10;&#10;\end{document}"/>
  <p:tag name="IGUANATEXSIZE" val="18"/>
  <p:tag name="IGUANATEXCURSOR" val="86"/>
  <p:tag name="TRANSPARENCY" val="True"/>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1696.288"/>
  <p:tag name="OUTPUTTYPE" val="PNG"/>
  <p:tag name="IGUANATEXVERSION" val="161"/>
  <p:tag name="LATEXADDIN" val="\documentclass{article}&#10;\usepackage{amsmath}&#10;\usepackage{xcolor}&#10;\pagestyle{empty}&#10;&#10;\begin{document}&#10;&#10;\[&#10;\textcolor{blue}{L_{v_0}^{\text{total}}} = &#10;\textcolor{green}{L_{v_0}} +&#10;\textcolor{magenta}{L_{c_0 \to v_0}} +&#10;\textcolor{orange}{L_{c_2 \to v_0}}&#10;\]&#10;&#10;\end{document}"/>
  <p:tag name="IGUANATEXSIZE" val="18"/>
  <p:tag name="IGUANATEXCURSOR" val="234"/>
  <p:tag name="TRANSPARENCY" val="True"/>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94.7131"/>
  <p:tag name="ORIGINALWIDTH" val="2917.135"/>
  <p:tag name="OUTPUTTYPE" val="PNG"/>
  <p:tag name="IGUANATEXVERSION" val="161"/>
  <p:tag name="LATEXADDIN" val="\documentclass{article}&#10;\usepackage{amsmath}&#10;\pagestyle{empty}&#10;\begin{document}&#10;&#10;&#10;\begin{equation}&#10; L_{v_i}^{\text{total}} = L_{v_i} + \sum_{c' \in N(v_i)} L_{c' \to v_i}&#10;\tag{4}&#10;\end{equation}&#10;&#10;\end{document}"/>
  <p:tag name="IGUANATEXSIZE" val="18"/>
  <p:tag name="IGUANATEXCURSOR" val="177"/>
  <p:tag name="TRANSPARENCY" val="True"/>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01.9872"/>
  <p:tag name="LATEXADDIN" val="\documentclass{article}&#10;\usepackage{amsmath}&#10;\pagestyle{empty}&#10;\begin{document}&#10;&#10;$v_0$&#10;&#10;&#10;\end{document}"/>
  <p:tag name="IGUANATEXSIZE" val="20"/>
  <p:tag name="IGUANATEXCURSOR" val="85"/>
  <p:tag name="TRANSPARENCY" val="True"/>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8.23772"/>
  <p:tag name="LATEXADDIN" val="\documentclass{article}&#10;\usepackage{amsmath}&#10;\pagestyle{empty}&#10;\begin{document}&#10;&#10;$v_1$&#10;&#10;&#10;\end{document}"/>
  <p:tag name="IGUANATEXSIZE" val="20"/>
  <p:tag name="IGUANATEXCURSOR" val="85"/>
  <p:tag name="TRANSPARENCY" val="True"/>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01.2373"/>
  <p:tag name="LATEXADDIN" val="\documentclass{article}&#10;\usepackage{amsmath}&#10;\pagestyle{empty}&#10;\begin{document}&#10;&#10;$v_2$&#10;&#10;&#10;\end{document}"/>
  <p:tag name="IGUANATEXSIZE" val="20"/>
  <p:tag name="IGUANATEXCURSOR" val="85"/>
  <p:tag name="TRANSPARENCY" val="True"/>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01.9872"/>
  <p:tag name="LATEXADDIN" val="\documentclass{article}&#10;\usepackage{amsmath}&#10;\pagestyle{empty}&#10;\begin{document}&#10;&#10;$v_3$&#10;&#10;&#10;\end{document}"/>
  <p:tag name="IGUANATEXSIZE" val="20"/>
  <p:tag name="IGUANATEXCURSOR" val="85"/>
  <p:tag name="TRANSPARENCY" val="True"/>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273.7158"/>
  <p:tag name="OUTPUTTYPE" val="PNG"/>
  <p:tag name="IGUANATEXVERSION" val="161"/>
  <p:tag name="LATEXADDIN" val="\documentclass{article}&#10;\usepackage{xcolor}&#10;\usepackage{amsmath}&#10;\pagestyle{empty}&#10;\begin{document}&#10;\textcolor{teal}{\textbf{CN0}}&#10;&#10;&#10;\end{document}"/>
  <p:tag name="IGUANATEXSIZE" val="20"/>
  <p:tag name="IGUANATEXCURSOR" val="115"/>
  <p:tag name="TRANSPARENCY" val="True"/>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03.4871"/>
  <p:tag name="LATEXADDIN" val="\documentclass{article}&#10;\usepackage{amsmath}&#10;\pagestyle{empty}&#10;\begin{document}&#10;&#10;$v_4$&#10;&#10;&#10;\end{document}"/>
  <p:tag name="IGUANATEXSIZE" val="20"/>
  <p:tag name="IGUANATEXCURSOR" val="85"/>
  <p:tag name="TRANSPARENCY" val="True"/>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94.48819"/>
  <p:tag name="LATEXADDIN" val="\documentclass{article}&#10;\usepackage{amsmath}&#10;\pagestyle{empty}&#10;\begin{document}&#10;&#10;$c_0$&#10;&#10;&#10;\end{document}"/>
  <p:tag name="IGUANATEXSIZE" val="20"/>
  <p:tag name="IGUANATEXCURSOR" val="83"/>
  <p:tag name="TRANSPARENCY" val="True"/>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0.73866"/>
  <p:tag name="LATEXADDIN" val="\documentclass{article}&#10;\usepackage{amsmath}&#10;\pagestyle{empty}&#10;\begin{document}&#10;&#10;$c_1$&#10;&#10;&#10;\end{document}"/>
  <p:tag name="IGUANATEXSIZE" val="20"/>
  <p:tag name="IGUANATEXCURSOR" val="85"/>
  <p:tag name="TRANSPARENCY" val="True"/>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3.73827"/>
  <p:tag name="LATEXADDIN" val="\documentclass{article}&#10;\usepackage{amsmath}&#10;\pagestyle{empty}&#10;\begin{document}&#10;&#10;$c_2$&#10;&#10;&#10;\end{document}"/>
  <p:tag name="IGUANATEXSIZE" val="20"/>
  <p:tag name="IGUANATEXCURSOR" val="85"/>
  <p:tag name="TRANSPARENCY" val="True"/>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262.092"/>
  <p:tag name="OUTPUTTYPE" val="PNG"/>
  <p:tag name="IGUANATEXVERSION" val="161"/>
  <p:tag name="LATEXADDIN" val="\documentclass{article}&#10;\usepackage{xcolor}&#10;\usepackage{amsmath}&#10;\pagestyle{empty}&#10;\begin{document}&#10;\textcolor{brown}{\textbf{Variable Node (VN)}}&#10;&#10;&#10;\end{document}"/>
  <p:tag name="IGUANATEXSIZE" val="20"/>
  <p:tag name="IGUANATEXCURSOR" val="116"/>
  <p:tag name="TRANSPARENCY" val="True"/>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18.11"/>
  <p:tag name="OUTPUTTYPE" val="PNG"/>
  <p:tag name="IGUANATEXVERSION" val="161"/>
  <p:tag name="LATEXADDIN" val="\documentclass{article}&#10;\usepackage{xcolor}&#10;\usepackage{amsmath}&#10;\pagestyle{empty}&#10;\begin{document}&#10;\textcolor{teal}{\textbf{Check Node (CN)}}&#10; &#10;&#10;&#10;\end{document}"/>
  <p:tag name="IGUANATEXSIZE" val="20"/>
  <p:tag name="IGUANATEXCURSOR" val="115"/>
  <p:tag name="TRANSPARENCY" val="True"/>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116.9854"/>
  <p:tag name="ORIGINALWIDTH" val="167.2291"/>
  <p:tag name="LATEXADDIN" val="\documentclass{article}&#10;\usepackage{amsmath}&#10;\pagestyle{empty}&#10;\begin{document}&#10;&#10;$L_{v_0}$&#10;&#10;&#10;\end{document}"/>
  <p:tag name="IGUANATEXSIZE" val="20"/>
  <p:tag name="IGUANATEXCURSOR" val="88"/>
  <p:tag name="TRANSPARENCY" val="True"/>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164.2294"/>
  <p:tag name="LATEXADDIN" val="\documentclass{article}&#10;\usepackage{amsmath}&#10;\pagestyle{empty}&#10;\begin{document}&#10;&#10;$L_{v_{1}}$&#10;&#10;&#10;\end{document}"/>
  <p:tag name="IGUANATEXSIZE" val="20"/>
  <p:tag name="IGUANATEXCURSOR" val="89"/>
  <p:tag name="TRANSPARENCY" val="True"/>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166.4792"/>
  <p:tag name="LATEXADDIN" val="\documentclass{article}&#10;\usepackage{amsmath}&#10;\pagestyle{empty}&#10;\begin{document}&#10;&#10;$L_{v_{2}}$&#10;&#10;&#10;\end{document}"/>
  <p:tag name="IGUANATEXSIZE" val="20"/>
  <p:tag name="IGUANATEXCURSOR" val="89"/>
  <p:tag name="TRANSPARENCY" val="True"/>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116.9854"/>
  <p:tag name="ORIGINALWIDTH" val="167.2291"/>
  <p:tag name="LATEXADDIN" val="\documentclass{article}&#10;\usepackage{amsmath}&#10;\pagestyle{empty}&#10;\begin{document}&#10;&#10;$L_{v_{3}}$&#10;&#10;&#10;\end{document}"/>
  <p:tag name="IGUANATEXSIZE" val="20"/>
  <p:tag name="IGUANATEXCURSOR" val="89"/>
  <p:tag name="TRANSPARENCY" val="True"/>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269.2164"/>
  <p:tag name="OUTPUTTYPE" val="PNG"/>
  <p:tag name="IGUANATEXVERSION" val="161"/>
  <p:tag name="LATEXADDIN" val="\documentclass{article}&#10;\usepackage{xcolor}&#10;\usepackage{amsmath}&#10;\pagestyle{empty}&#10;\begin{document}&#10;\textcolor{teal}{\textbf{CN1}}&#10;&#10;&#10;\end{document}"/>
  <p:tag name="IGUANATEXSIZE" val="20"/>
  <p:tag name="IGUANATEXCURSOR" val="128"/>
  <p:tag name="TRANSPARENCY" val="True"/>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168.7289"/>
  <p:tag name="LATEXADDIN" val="\documentclass{article}&#10;\usepackage{amsmath}&#10;\pagestyle{empty}&#10;\begin{document}&#10;&#10;$L_{v_{4}}$&#10;&#10;&#10;\end{document}"/>
  <p:tag name="IGUANATEXSIZE" val="20"/>
  <p:tag name="IGUANATEXCURSOR" val="89"/>
  <p:tag name="TRANSPARENCY" val="True"/>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048.369"/>
  <p:tag name="ORIGINALWIDTH" val="4134.233"/>
  <p:tag name="OUTPUTTYPE" val="PNG"/>
  <p:tag name="IGUANATEXVERSION" val="161"/>
  <p:tag name="LATEXADDIN" val="\documentclass{article}&#10;\usepackage{amsmath}&#10;\pagestyle{empty}&#10;\usepackage{bm}  % 使用粗體數學符號&#10;\begin{document}&#10;&#10;\begin{enumerate}&#10;    \setcounter{enumi}{4}&#10;    \item \textbf{Stopping criteria:} For $i = 0, 1, \dots, n-1$, set&#10;    \[&#10;    \hat{r}_i = &#10;    \begin{cases}&#10;        1 &amp; \text{if } L_{v_i}^{\text{total}} &lt; 0, \\&#10;        0 &amp; \text{else},&#10;    \end{cases}&#10;    \]&#10;    to obtain $\hat{\bm{r}}$. If $\hat{\bm{r}} \bm{H}^T = \bm{\vec{0}}$ or the number of iterations equals the maximum limit, stop; else, go to Step \textbf{CN update}.&#10;\end{enumerate}&#10;&#10;&#10;\end{document}"/>
  <p:tag name="IGUANATEXSIZE" val="18"/>
  <p:tag name="IGUANATEXCURSOR" val="528"/>
  <p:tag name="TRANSPARENCY" val="True"/>
  <p:tag name="LATEXENGINEID" val="0"/>
  <p:tag name="TEMPFOLDER" val="C:\temp\"/>
  <p:tag name="LATEXFORMHEIGHT" val="395.5"/>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1830.521"/>
  <p:tag name="ORIGINALWIDTH" val="2288.714"/>
  <p:tag name="OUTPUTTYPE" val="PNG"/>
  <p:tag name="IGUANATEXVERSION" val="161"/>
  <p:tag name="LATEXADDIN" val="\documentclass{article}&#10;\usepackage{amsmath}&#10;\usepackage[dvipsnames]{xcolor}&#10;\pagestyle{empty}&#10;&#10;\begin{document}&#10;&#10;\begin{itemize}&#10;  \item[\textcolor{lightgray}{\fontsize{10}{12}\selectfont $\bullet$}] \textcolor{lightgray}{Review}&#10;  \item[\textcolor{MidnightBlue}{\fontsize{10}{12}\selectfont $\bullet$}] \textcolor{MidnightBlue}{\textbf{Introduction}}&#10;  \item[\textcolor{lightgray}{\fontsize{10}{12}\selectfont $\bullet$}] \textcolor{lightgray}{NNBP decoding of BCH}&#10;  \item[\textcolor{lightgray}{\fontsize{10}{12}\selectfont $\bullet$}] \textcolor{lightgray}{NNBP decoding of LDPC}&#10;  \item[\textcolor{lightgray}{\fontsize{10}{12}\selectfont $\bullet$}] \textcolor{lightgray}{NNBP Decoding of Hard Decision}&#10;  \item[\textcolor{lightgray}{\fontsize{10}{12}\selectfont $\bullet$}] \textcolor{lightgray}{NNBP decoding of LDPC without SNR}&#10;  \item[\textcolor{lightgray}{\fontsize{10}{12}\selectfont $\bullet$}] \textcolor{lightgray}{Future Research Directions}&#10;  \item[\textcolor{lightgray}{\fontsize{10}{12}\selectfont $\bullet$}] \textcolor{lightgray}{Reference}&#10;  &#10;\end{itemize}&#10;&#10;\end{document}&#10;"/>
  <p:tag name="IGUANATEXSIZE" val="20"/>
  <p:tag name="IGUANATEXCURSOR" val="694"/>
  <p:tag name="TRANSPARENCY" val="True"/>
  <p:tag name="LATEXENGINEID" val="0"/>
  <p:tag name="TEMPFOLDER" val="C:\temp\"/>
  <p:tag name="LATEXFORMHEIGHT" val="427"/>
  <p:tag name="LATEXFORMWIDTH" val="907"/>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513.311"/>
  <p:tag name="ORIGINALWIDTH" val="4091.489"/>
  <p:tag name="OUTPUTTYPE" val="PNG"/>
  <p:tag name="IGUANATEXVERSION" val="161"/>
  <p:tag name="LATEXADDIN" val="\documentclass{article}&#10;\usepackage{amsmath}&#10;&#10;\usepackage[dvipsnames]{xcolor}&#10;\pagestyle{empty}&#10;\begin{document}&#10;\begin{itemize}&#10;  \item[\color{CadetBlue}{\fontsize{8}{10}\selectfont $\bullet$}] Bose, Chaudhuri, and Hocquenghem (BCH) codes, while well-established for error correction, lack efficient and practical soft-decision decoding algorithms. Traditional soft decoding methods such as maximum likelihood decoding are not only computationally expensive but also result in suboptimal performance in real-world applications.&#10;&#10;  \item[\color{CadetBlue}{\fontsize{8}{10}\selectfont $\bullet$}] Due to the absence of a robust soft decoding technique, neural network belief propagation (NNBP) has emerged as a promising alternative.&#10;&#10;  \item[\color{CadetBlue}{\fontsize{8}{10}\selectfont $\bullet$}] Learns to compensate for short cycles in the Tanner graph by&#10;properly weighting messages.&#10;\end{itemize}&#10;\end{document}&#10;&#10;&#10;&#10;&#10;&#10;&#10;&#10;&#10;"/>
  <p:tag name="IGUANATEXSIZE" val="18"/>
  <p:tag name="IGUANATEXCURSOR" val="233"/>
  <p:tag name="TRANSPARENCY" val="True"/>
  <p:tag name="LATEXENGINEID" val="0"/>
  <p:tag name="TEMPFOLDER" val="C:\temp\"/>
  <p:tag name="LATEXFORMHEIGHT" val="312"/>
  <p:tag name="LATEXFORMWIDTH" val="922"/>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519.31"/>
  <p:tag name="OUTPUTTYPE" val="PNG"/>
  <p:tag name="IGUANATEXVERSION" val="161"/>
  <p:tag name="LATEXADDIN" val="\documentclass{article}&#10;\usepackage{amsmath}&#10;\pagestyle{empty}&#10;\begin{document}&#10;&#10;$\sigma$ : Represents a sigmoid function with an output range of [0, 1].&#10;&#10;&#10;\end{document}"/>
  <p:tag name="IGUANATEXSIZE" val="18"/>
  <p:tag name="IGUANATEXCURSOR" val="104"/>
  <p:tag name="TRANSPARENCY" val="True"/>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3922.01"/>
  <p:tag name="OUTPUTTYPE" val="PNG"/>
  <p:tag name="IGUANATEXVERSION" val="161"/>
  <p:tag name="LATEXADDIN" val="\documentclass{article}&#10;\usepackage{amsmath}&#10;\pagestyle{empty}&#10;\begin{document}&#10;&#10;$w_{l,v_i}$: Represents the weight of the $i^{\text{th}}$ channel value at the $l^{\text{th}}$ iteration.&#10;\end{document}"/>
  <p:tag name="IGUANATEXSIZE" val="18"/>
  <p:tag name="IGUANATEXCURSOR" val="186"/>
  <p:tag name="TRANSPARENCY" val="True"/>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4095.238"/>
  <p:tag name="OUTPUTTYPE" val="PNG"/>
  <p:tag name="IGUANATEXVERSION" val="161"/>
  <p:tag name="LATEXADDIN" val="\documentclass{article}&#10;\usepackage{amsmath}&#10;\pagestyle{empty}&#10;\begin{document}&#10;&#10;$w_{l,c' \to v_i}$: Represents the weight of the CN ($c'$) to VN ($v_i$) at the $l^{\text{th}}$ iteration.&#10;\end{document}"/>
  <p:tag name="IGUANATEXSIZE" val="18"/>
  <p:tag name="IGUANATEXCURSOR" val="133"/>
  <p:tag name="TRANSPARENCY" val="True"/>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725.1594"/>
  <p:tag name="OUTPUTTYPE" val="PNG"/>
  <p:tag name="IGUANATEXVERSION" val="161"/>
  <p:tag name="LATEXADDIN" val="\documentclass{article}&#10;\usepackage{amsmath}&#10;\pagestyle{empty}&#10;\begin{document}&#10;&#10;\textbf{Total LLR :} &#10;&#10;&#10;\end{document}"/>
  <p:tag name="IGUANATEXSIZE" val="18"/>
  <p:tag name="IGUANATEXCURSOR" val="99"/>
  <p:tag name="TRANSPARENCY" val="True"/>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437.945"/>
  <p:tag name="OUTPUTTYPE" val="PNG"/>
  <p:tag name="IGUANATEXVERSION" val="161"/>
  <p:tag name="LATEXADDIN" val="\documentclass{article}&#10;\usepackage{amsmath}&#10;\usepackage{xcolor}&#10;\pagestyle{empty}&#10;\begin{document}&#10;&#10;\[&#10;o_{v_i} = \sigma \left( \textcolor{olive}{w_{l,v_i}} L_{v_i} + \sum_{c' \in N(v_i)} \textcolor{red}{w_{l,c' \to v_i}} L_{l,c' \to v_i} \right)&#10;\]&#10;&#10;&#10;\end{document}"/>
  <p:tag name="IGUANATEXSIZE" val="20"/>
  <p:tag name="IGUANATEXCURSOR" val="219"/>
  <p:tag name="TRANSPARENCY" val="True"/>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718.4102"/>
  <p:tag name="OUTPUTTYPE" val="PNG"/>
  <p:tag name="IGUANATEXVERSION" val="161"/>
  <p:tag name="LATEXADDIN" val="\documentclass{article}&#10;\usepackage{amsmath}&#10;\pagestyle{empty}&#10;\begin{document}&#10;&#10;\textbf{CN update:} &#10;&#10;&#10;\end{document}"/>
  <p:tag name="IGUANATEXSIZE" val="18"/>
  <p:tag name="IGUANATEXCURSOR" val="90"/>
  <p:tag name="TRANSPARENCY" val="True"/>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272.216"/>
  <p:tag name="OUTPUTTYPE" val="PNG"/>
  <p:tag name="IGUANATEXVERSION" val="161"/>
  <p:tag name="LATEXADDIN" val="\documentclass{article}&#10;\usepackage{xcolor}&#10;\usepackage{amsmath}&#10;\pagestyle{empty}&#10;\begin{document}&#10;\textcolor{teal}{\textbf{CN2}}&#10;&#10;&#10;\end{document}"/>
  <p:tag name="IGUANATEXSIZE" val="20"/>
  <p:tag name="IGUANATEXCURSOR" val="128"/>
  <p:tag name="TRANSPARENCY" val="True"/>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389.951"/>
  <p:tag name="OUTPUTTYPE" val="PNG"/>
  <p:tag name="IGUANATEXVERSION" val="161"/>
  <p:tag name="LATEXADDIN" val="\documentclass{article}&#10;\usepackage{amsmath}&#10;\pagestyle{empty}&#10;\begin{document}&#10;&#10;\[&#10;L_{l,c_j \to v_i} = 2 \tanh^{-1} \left( \prod_{v' \in N(c_j)\setminus v_i} L_{l-1,v' \to c_j} \right)&#10;\]&#10;&#10;&#10;&#10;\end{document}"/>
  <p:tag name="IGUANATEXSIZE" val="18"/>
  <p:tag name="IGUANATEXCURSOR" val="176"/>
  <p:tag name="TRANSPARENCY" val="True"/>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3360.33"/>
  <p:tag name="OUTPUTTYPE" val="PNG"/>
  <p:tag name="IGUANATEXVERSION" val="161"/>
  <p:tag name="LATEXADDIN" val="\documentclass{article}&#10;\usepackage{amsmath}&#10;\usepackage{xcolor}&#10;\pagestyle{empty}&#10;\begin{document}&#10;&#10;\[&#10;L_{l,v_i \to c_j} = \tanh\left(\frac{1}{2}\left(\textcolor{olive}{w_{l,v_i}}{L_{v_i}} + \sum_{c' \in N(v_i) \setminus c_j} \textcolor{red}{w_{l,c' \to v_i}}L_{l,c' \to v_i} \right)\right)&#10;\]&#10;&#10;&#10;&#10;\end{document}"/>
  <p:tag name="IGUANATEXSIZE" val="18"/>
  <p:tag name="IGUANATEXCURSOR" val="265"/>
  <p:tag name="TRANSPARENCY" val="True"/>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728.159"/>
  <p:tag name="OUTPUTTYPE" val="PNG"/>
  <p:tag name="IGUANATEXVERSION" val="161"/>
  <p:tag name="LATEXADDIN" val="\documentclass{article}&#10;\usepackage{amsmath}&#10;\pagestyle{empty}&#10;\begin{document}&#10;&#10;\textbf{VN update:} &#10;&#10;&#10;\end{document}"/>
  <p:tag name="IGUANATEXSIZE" val="18"/>
  <p:tag name="IGUANATEXCURSOR" val="101"/>
  <p:tag name="TRANSPARENCY" val="True"/>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894.6382"/>
  <p:tag name="OUTPUTTYPE" val="PNG"/>
  <p:tag name="IGUANATEXVERSION" val="161"/>
  <p:tag name="LATEXADDIN" val="\documentclass{article}&#10;\usepackage{amsmath}&#10;\pagestyle{empty}&#10;\begin{document}&#10;&#10;\[&#10;\begin{bmatrix}&#10;1 &amp; 0 &amp; 1 &amp; 0 &amp; 1 \\&#10;0 &amp; 1 &amp; 1 &amp; 0 &amp; 0\\&#10;1 &amp; 0 &amp; 0 &amp; 1 &amp; 1&#10;\end{bmatrix}&#10;\]&#10;&#10;&#10;\end{document}"/>
  <p:tag name="IGUANATEXSIZE" val="20"/>
  <p:tag name="IGUANATEXCURSOR" val="158"/>
  <p:tag name="TRANSPARENCY" val="True"/>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239.2201"/>
  <p:tag name="OUTPUTTYPE" val="PNG"/>
  <p:tag name="IGUANATEXVERSION" val="161"/>
  <p:tag name="LATEXADDIN" val="\documentclass{article}&#10;\usepackage{amsmath}&#10;\pagestyle{empty}&#10;\begin{document}&#10;&#10;\textbf{H} = &#10;&#10;&#10;\end{document}"/>
  <p:tag name="IGUANATEXSIZE" val="20"/>
  <p:tag name="IGUANATEXCURSOR" val="91"/>
  <p:tag name="TRANSPARENCY" val="True"/>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766.4042"/>
  <p:tag name="OUTPUTTYPE" val="PNG"/>
  <p:tag name="IGUANATEXVERSION" val="161"/>
  <p:tag name="LATEXADDIN" val="\documentclass{article}&#10;\usepackage{amsmath}&#10;\pagestyle{empty}&#10;\begin{document}&#10;&#10;Tanner Graph&#10;&#10;&#10;\end{document}"/>
  <p:tag name="IGUANATEXSIZE" val="20"/>
  <p:tag name="IGUANATEXCURSOR" val="93"/>
  <p:tag name="TRANSPARENCY" val="True"/>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073.116"/>
  <p:tag name="OUTPUTTYPE" val="PNG"/>
  <p:tag name="IGUANATEXVERSION" val="161"/>
  <p:tag name="LATEXADDIN" val="\documentclass{article}&#10;\usepackage{amsmath}&#10;\pagestyle{empty}&#10;\begin{document}&#10;&#10;unfold , iteration=2&#10;&#10;&#10;\end{document}"/>
  <p:tag name="IGUANATEXSIZE" val="20"/>
  <p:tag name="IGUANATEXCURSOR" val="99"/>
  <p:tag name="TRANSPARENCY" val="True"/>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266.9666"/>
  <p:tag name="OUTPUTTYPE" val="PNG"/>
  <p:tag name="IGUANATEXVERSION" val="161"/>
  <p:tag name="LATEXADDIN" val="\documentclass{article}&#10;\usepackage{amsmath}&#10;\pagestyle{empty}&#10;\begin{document}&#10;&#10;$l$ = 1&#10;&#10;&#10;\end{document}"/>
  <p:tag name="IGUANATEXSIZE" val="20"/>
  <p:tag name="IGUANATEXCURSOR" val="83"/>
  <p:tag name="TRANSPARENCY" val="True"/>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270.7162"/>
  <p:tag name="OUTPUTTYPE" val="PNG"/>
  <p:tag name="IGUANATEXVERSION" val="161"/>
  <p:tag name="LATEXADDIN" val="\documentclass{article}&#10;\usepackage{amsmath}&#10;\pagestyle{empty}&#10;\begin{document}&#10;&#10;$l$ = 2&#10;&#10;&#10;\end{document}"/>
  <p:tag name="IGUANATEXSIZE" val="20"/>
  <p:tag name="IGUANATEXCURSOR" val="88"/>
  <p:tag name="TRANSPARENCY" val="True"/>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142.4822"/>
  <p:tag name="OUTPUTTYPE" val="PNG"/>
  <p:tag name="IGUANATEXVERSION" val="161"/>
  <p:tag name="LATEXADDIN" val="\documentclass{article}&#10;\usepackage{amsmath}&#10;\pagestyle{empty}&#10;\begin{document}&#10;&#10;$o_{v_0}$&#10;&#10;&#10;\end{document}"/>
  <p:tag name="IGUANATEXSIZE" val="20"/>
  <p:tag name="IGUANATEXCURSOR" val="90"/>
  <p:tag name="TRANSPARENCY" val="True"/>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Management Consulting Toolkit by Slidesgo">
  <a:themeElements>
    <a:clrScheme name="Simple Light">
      <a:dk1>
        <a:srgbClr val="000000"/>
      </a:dk1>
      <a:lt1>
        <a:srgbClr val="FFFFFF"/>
      </a:lt1>
      <a:dk2>
        <a:srgbClr val="4A8CFF"/>
      </a:dk2>
      <a:lt2>
        <a:srgbClr val="EFEFEF"/>
      </a:lt2>
      <a:accent1>
        <a:srgbClr val="003BA3"/>
      </a:accent1>
      <a:accent2>
        <a:srgbClr val="000000"/>
      </a:accent2>
      <a:accent3>
        <a:srgbClr val="4A8CFF"/>
      </a:accent3>
      <a:accent4>
        <a:srgbClr val="EFEFEF"/>
      </a:accent4>
      <a:accent5>
        <a:srgbClr val="003BA3"/>
      </a:accent5>
      <a:accent6>
        <a:srgbClr val="000000"/>
      </a:accent6>
      <a:hlink>
        <a:srgbClr val="003BA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9978</TotalTime>
  <Words>1544</Words>
  <Application>Microsoft Office PowerPoint</Application>
  <PresentationFormat>如螢幕大小 (16:9)</PresentationFormat>
  <Paragraphs>245</Paragraphs>
  <Slides>44</Slides>
  <Notes>31</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44</vt:i4>
      </vt:variant>
    </vt:vector>
  </HeadingPairs>
  <TitlesOfParts>
    <vt:vector size="49" baseType="lpstr">
      <vt:lpstr>Montserrat</vt:lpstr>
      <vt:lpstr>Söhne</vt:lpstr>
      <vt:lpstr>Barlow</vt:lpstr>
      <vt:lpstr>Arial</vt:lpstr>
      <vt:lpstr>Management Consulting Toolkit by Slidesgo</vt:lpstr>
      <vt:lpstr>Neural Network Belief Propagation </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Packing additional bits into LDPC coded data</dc:title>
  <dc:creator>周聖喆</dc:creator>
  <cp:lastModifiedBy>周聖喆</cp:lastModifiedBy>
  <cp:revision>97</cp:revision>
  <dcterms:modified xsi:type="dcterms:W3CDTF">2024-10-16T16:34:33Z</dcterms:modified>
</cp:coreProperties>
</file>